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46"/>
  </p:notesMasterIdLst>
  <p:sldIdLst>
    <p:sldId id="257" r:id="rId3"/>
    <p:sldId id="258" r:id="rId4"/>
    <p:sldId id="299" r:id="rId5"/>
    <p:sldId id="259" r:id="rId6"/>
    <p:sldId id="260" r:id="rId7"/>
    <p:sldId id="261" r:id="rId8"/>
    <p:sldId id="262" r:id="rId9"/>
    <p:sldId id="263" r:id="rId10"/>
    <p:sldId id="306" r:id="rId11"/>
    <p:sldId id="307" r:id="rId12"/>
    <p:sldId id="309" r:id="rId13"/>
    <p:sldId id="310" r:id="rId14"/>
    <p:sldId id="311" r:id="rId15"/>
    <p:sldId id="312" r:id="rId16"/>
    <p:sldId id="313" r:id="rId17"/>
    <p:sldId id="315" r:id="rId18"/>
    <p:sldId id="314" r:id="rId19"/>
    <p:sldId id="316" r:id="rId20"/>
    <p:sldId id="317" r:id="rId21"/>
    <p:sldId id="318" r:id="rId22"/>
    <p:sldId id="319" r:id="rId23"/>
    <p:sldId id="295" r:id="rId24"/>
    <p:sldId id="320" r:id="rId25"/>
    <p:sldId id="321" r:id="rId26"/>
    <p:sldId id="323" r:id="rId27"/>
    <p:sldId id="324" r:id="rId28"/>
    <p:sldId id="325" r:id="rId29"/>
    <p:sldId id="339" r:id="rId30"/>
    <p:sldId id="340" r:id="rId31"/>
    <p:sldId id="341" r:id="rId32"/>
    <p:sldId id="342" r:id="rId33"/>
    <p:sldId id="343" r:id="rId34"/>
    <p:sldId id="326" r:id="rId35"/>
    <p:sldId id="328" r:id="rId36"/>
    <p:sldId id="329" r:id="rId37"/>
    <p:sldId id="330" r:id="rId38"/>
    <p:sldId id="331" r:id="rId39"/>
    <p:sldId id="332" r:id="rId40"/>
    <p:sldId id="344" r:id="rId41"/>
    <p:sldId id="336" r:id="rId42"/>
    <p:sldId id="337" r:id="rId43"/>
    <p:sldId id="338" r:id="rId44"/>
    <p:sldId id="345"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Montserrat" panose="000005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55" roundtripDataSignature="AMtx7mjxeDNkCnrzVqivuBlMcEB2rwx6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49E08-52B2-BC9E-F80A-94D098DCBCA9}" v="27" dt="2023-05-03T23:03:29.244"/>
    <p1510:client id="{18286FC5-90AB-DA7B-6646-6A1C0A2336EB}" v="135" dt="2023-05-02T21:10:23.791"/>
    <p1510:client id="{18B7C165-6C01-4821-6C80-A6C3F6012397}" v="1081" dt="2023-05-03T02:03:50.812"/>
    <p1510:client id="{1A3C681E-291A-10D9-0138-355483AC8A5F}" v="19" dt="2023-05-03T07:16:29.268"/>
    <p1510:client id="{5578C968-D77C-F3FC-97F2-72E21DECD631}" v="2" dt="2023-05-04T18:34:23.415"/>
    <p1510:client id="{6189E4A7-FB04-4CDF-88AC-DACD9F0C3DF1}" v="1" dt="2023-04-26T21:30:21.677"/>
    <p1510:client id="{7B10D661-0689-2FB8-A93B-718CF6787F6D}" v="35" dt="2023-05-02T19:14:50.286"/>
    <p1510:client id="{85061B28-78F9-F2AA-FE7D-3AC5D80886AD}" v="876" dt="2023-05-03T00:39:42.384"/>
    <p1510:client id="{C3296753-218E-E249-CAC6-DF912CA45070}" v="9" dt="2023-05-03T00:45:58.837"/>
  </p1510:revLst>
</p1510:revInfo>
</file>

<file path=ppt/tableStyles.xml><?xml version="1.0" encoding="utf-8"?>
<a:tblStyleLst xmlns:a="http://schemas.openxmlformats.org/drawingml/2006/main" def="{32A71EDA-645B-429C-932C-B0A240E5BD15}">
  <a:tblStyle styleId="{32A71EDA-645B-429C-932C-B0A240E5BD1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3a888b8d87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3a888b8d87_0_2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Then we did a mean</a:t>
            </a:r>
            <a:r>
              <a:rPr lang="en-US" baseline="0"/>
              <a:t> statistics of the pixels for each of the classes to help us understand the variation in the pixel intensities. As you can tell, the malicious files tend to have a high clam between pixel ranges 120 and 150</a:t>
            </a:r>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110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Switching</a:t>
            </a:r>
            <a:r>
              <a:rPr lang="en-US" baseline="0"/>
              <a:t> to the smart contracts dataset, we have a collection of opcode text files and a csv file with labels as to whether the file is Ponzi or not. The opcode files are a concatenation of bytecode and opcode for the contracts deployed on an EVM</a:t>
            </a:r>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5260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From this smart contracts dataset, we can tell that</a:t>
            </a:r>
            <a:r>
              <a:rPr lang="en-US" baseline="0"/>
              <a:t> the distribution is skewed with the non-Ponzi class being the majority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a:t>We </a:t>
            </a:r>
            <a:r>
              <a:rPr lang="en-US" baseline="0" err="1"/>
              <a:t>undersampled</a:t>
            </a:r>
            <a:r>
              <a:rPr lang="en-US" baseline="0"/>
              <a:t> to avoiding biased training, hence improving the performance of the ML model</a:t>
            </a:r>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774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61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decided to use CNN models because of how effective</a:t>
            </a:r>
            <a:r>
              <a:rPr lang="en-US" baseline="0"/>
              <a:t> these neural nets are in learning and representing visual patterns in images such as edges, shapes and textures</a:t>
            </a:r>
          </a:p>
          <a:p>
            <a:pPr marL="0" lvl="0" indent="0" algn="l" rtl="0">
              <a:spcBef>
                <a:spcPts val="0"/>
              </a:spcBef>
              <a:spcAft>
                <a:spcPts val="0"/>
              </a:spcAft>
              <a:buNone/>
            </a:pPr>
            <a:r>
              <a:rPr lang="en-US" baseline="0"/>
              <a:t>The input layer is responsible for passing the input values</a:t>
            </a:r>
          </a:p>
          <a:p>
            <a:pPr marL="0" lvl="0" indent="0" algn="l" rtl="0">
              <a:spcBef>
                <a:spcPts val="0"/>
              </a:spcBef>
              <a:spcAft>
                <a:spcPts val="0"/>
              </a:spcAft>
              <a:buNone/>
            </a:pPr>
            <a:r>
              <a:rPr lang="en-US" baseline="0"/>
              <a:t>The hidden layer – neurons than perform computations on the input data. To learn complex representations of the input data to make accurate predictions on new, unseen data</a:t>
            </a:r>
          </a:p>
          <a:p>
            <a:pPr marL="0" lvl="0" indent="0" algn="l" rtl="0">
              <a:spcBef>
                <a:spcPts val="0"/>
              </a:spcBef>
              <a:spcAft>
                <a:spcPts val="0"/>
              </a:spcAft>
              <a:buNone/>
            </a:pPr>
            <a:r>
              <a:rPr lang="en-US" baseline="0"/>
              <a:t>The output layer is the final layer in the neural net that produces the network’s output</a:t>
            </a:r>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872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a:t>Two</a:t>
            </a:r>
            <a:r>
              <a:rPr lang="en-US" baseline="0"/>
              <a:t> convolutional layers with a </a:t>
            </a:r>
            <a:r>
              <a:rPr lang="en-US" baseline="0" err="1"/>
              <a:t>ReLU</a:t>
            </a:r>
            <a:r>
              <a:rPr lang="en-US" baseline="0"/>
              <a:t> activation function</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baseline="0"/>
              <a:t>Two max pooling layers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baseline="0"/>
              <a:t>A flatten layer for the output from the second pooling layer to have a 1D array</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baseline="0"/>
              <a:t>A fully connected layer(dense) – The flattened output is then passed to a fully connected layer</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baseline="0"/>
              <a:t>Dropout layer – to prevent overfitting during training, with a rate of 0.5</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baseline="0"/>
              <a:t>Output layer – with a sigmoid activation function to produce a binary classification output</a:t>
            </a:r>
            <a:endParaRPr lang="en-US"/>
          </a:p>
          <a:p>
            <a:pPr marL="0" lvl="0" indent="0" algn="l" rtl="0">
              <a:spcBef>
                <a:spcPts val="0"/>
              </a:spcBef>
              <a:spcAft>
                <a:spcPts val="0"/>
              </a:spcAft>
              <a:buNone/>
            </a:pPr>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453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Why the arch? The 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We chose an architecture with 2 convolutional layers</a:t>
            </a:r>
            <a:r>
              <a:rPr lang="en-US" baseline="0"/>
              <a:t> and 2 max pooling layers to help us extract high-level features from the input and reduce dimensionality of the feature map</a:t>
            </a: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504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a summary of the CNN</a:t>
            </a:r>
            <a:r>
              <a:rPr lang="en-US" baseline="0"/>
              <a:t> </a:t>
            </a:r>
            <a:r>
              <a:rPr lang="en-US"/>
              <a:t>predictive</a:t>
            </a:r>
            <a:r>
              <a:rPr lang="en-US" baseline="0"/>
              <a:t> model on malicious files</a:t>
            </a:r>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And a summary of the CNN</a:t>
            </a:r>
            <a:r>
              <a:rPr lang="en-US" baseline="0"/>
              <a:t> </a:t>
            </a:r>
            <a:r>
              <a:rPr lang="en-US"/>
              <a:t>predictive</a:t>
            </a:r>
            <a:r>
              <a:rPr lang="en-US" baseline="0"/>
              <a:t> model on smart contract files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a:t>Note that we have an extra step here(Feature extraction) because we had to convert the opcode text files to images, for us to use our CNN on this data. </a:t>
            </a: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678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training and validation history curve</a:t>
            </a:r>
            <a:r>
              <a:rPr lang="en-US" baseline="0"/>
              <a:t> over the epochs/iterations</a:t>
            </a:r>
            <a:r>
              <a:rPr lang="en-US"/>
              <a:t> </a:t>
            </a: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33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3a888b8d87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3a888b8d87_0_3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just" rtl="0">
              <a:lnSpc>
                <a:spcPct val="250000"/>
              </a:lnSpc>
              <a:spcBef>
                <a:spcPts val="0"/>
              </a:spcBef>
              <a:spcAft>
                <a:spcPts val="1000"/>
              </a:spcAft>
              <a:buClr>
                <a:schemeClr val="dk1"/>
              </a:buClr>
              <a:buSzPts val="1100"/>
              <a:buFont typeface="Arial" panose="020B0604020202020204" pitchFamily="34" charset="0"/>
              <a:buChar char="•"/>
            </a:pPr>
            <a:r>
              <a:rPr lang="en-US"/>
              <a:t>Rather</a:t>
            </a:r>
            <a:r>
              <a:rPr lang="en-US" baseline="0"/>
              <a:t> than using actual malware files, we opted for a dataset that has these files represented as images. This was only for the protection of our working spaces, as malware can actually disrupt operations</a:t>
            </a:r>
          </a:p>
          <a:p>
            <a:pPr marL="0" lvl="0" indent="0" algn="just" rtl="0">
              <a:lnSpc>
                <a:spcPct val="250000"/>
              </a:lnSpc>
              <a:spcBef>
                <a:spcPts val="0"/>
              </a:spcBef>
              <a:spcAft>
                <a:spcPts val="1000"/>
              </a:spcAft>
              <a:buClr>
                <a:schemeClr val="dk1"/>
              </a:buClr>
              <a:buSzPts val="1100"/>
              <a:buFont typeface="Arial" panose="020B0604020202020204" pitchFamily="34" charset="0"/>
              <a:buNone/>
            </a:pPr>
            <a:endParaRPr lang="en-US" baseline="0"/>
          </a:p>
          <a:p>
            <a:pPr marL="171450" lvl="0" indent="-171450" algn="just" rtl="0">
              <a:lnSpc>
                <a:spcPct val="250000"/>
              </a:lnSpc>
              <a:spcBef>
                <a:spcPts val="0"/>
              </a:spcBef>
              <a:spcAft>
                <a:spcPts val="1000"/>
              </a:spcAft>
              <a:buClr>
                <a:schemeClr val="dk1"/>
              </a:buClr>
              <a:buSzPts val="1100"/>
              <a:buFont typeface="Arial" panose="020B0604020202020204" pitchFamily="34" charset="0"/>
              <a:buChar char="•"/>
            </a:pPr>
            <a:r>
              <a:rPr lang="en-US" baseline="0"/>
              <a:t>In terms of smart contracts, we had an option of getting individual opcode files from Etherscan which is a decentralized smart contracts platform. However, the process would have been more tedious. We found a dataset that was publicly available for this use.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Macro </a:t>
            </a:r>
            <a:r>
              <a:rPr lang="en-US" err="1"/>
              <a:t>avg</a:t>
            </a:r>
            <a:r>
              <a:rPr lang="en-US"/>
              <a:t> – summarizing the performance of the model across the</a:t>
            </a:r>
            <a:r>
              <a:rPr lang="en-US" baseline="0"/>
              <a:t> two classes for each metric-without taking into account the number of examples in each class (class weights)</a:t>
            </a: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68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533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a888b8d87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3a888b8d87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23a888b8d87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1459217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4245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730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5951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310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Macro </a:t>
            </a:r>
            <a:r>
              <a:rPr lang="en-US" err="1"/>
              <a:t>avg</a:t>
            </a:r>
            <a:r>
              <a:rPr lang="en-US"/>
              <a:t> – summarizing the performance of the model across the</a:t>
            </a:r>
            <a:r>
              <a:rPr lang="en-US" baseline="0"/>
              <a:t> two classes for each metric-without taking into account the number of examples in each class (class weights)</a:t>
            </a:r>
          </a:p>
          <a:p>
            <a:pPr marL="0" lvl="0" indent="0" algn="l" rtl="0">
              <a:spcBef>
                <a:spcPts val="0"/>
              </a:spcBef>
              <a:spcAft>
                <a:spcPts val="0"/>
              </a:spcAft>
              <a:buNone/>
            </a:pPr>
            <a:endParaRPr lang="en-US" baseline="0"/>
          </a:p>
          <a:p>
            <a:pPr marL="0" lvl="0" indent="0" algn="l" rtl="0">
              <a:spcBef>
                <a:spcPts val="0"/>
              </a:spcBef>
              <a:spcAft>
                <a:spcPts val="0"/>
              </a:spcAft>
              <a:buNone/>
            </a:pPr>
            <a:r>
              <a:rPr lang="en-US" baseline="0" err="1"/>
              <a:t>Wighted</a:t>
            </a:r>
            <a:r>
              <a:rPr lang="en-US" baseline="0"/>
              <a:t> </a:t>
            </a:r>
            <a:r>
              <a:rPr lang="en-US" baseline="0" err="1"/>
              <a:t>avg</a:t>
            </a:r>
            <a:r>
              <a:rPr lang="en-US" baseline="0"/>
              <a:t> is essential when we have unbalanced dataset – hence getting a more representative </a:t>
            </a:r>
            <a:r>
              <a:rPr lang="en-US" baseline="0" err="1"/>
              <a:t>eval</a:t>
            </a:r>
            <a:r>
              <a:rPr lang="en-US" baseline="0"/>
              <a:t> of the overall performance </a:t>
            </a: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953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a888b8d87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3a888b8d87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dk1"/>
                </a:solidFill>
                <a:latin typeface="Calibri"/>
                <a:ea typeface="Calibri"/>
                <a:cs typeface="Calibri"/>
                <a:sym typeface="Calibri"/>
              </a:rPr>
              <a:t>Using the already saved k-folds</a:t>
            </a:r>
            <a:r>
              <a:rPr lang="en-US" sz="1200" baseline="0">
                <a:solidFill>
                  <a:schemeClr val="dk1"/>
                </a:solidFill>
                <a:latin typeface="Calibri"/>
                <a:ea typeface="Calibri"/>
                <a:cs typeface="Calibri"/>
                <a:sym typeface="Calibri"/>
              </a:rPr>
              <a:t> CNN models, we tested the validation accuracy on the edited smart contracts data</a:t>
            </a:r>
            <a:endParaRPr lang="en-US" sz="1200">
              <a:solidFill>
                <a:schemeClr val="dk1"/>
              </a:solidFill>
              <a:latin typeface="Calibri"/>
              <a:ea typeface="Calibri"/>
              <a:cs typeface="Calibri"/>
            </a:endParaRPr>
          </a:p>
        </p:txBody>
      </p:sp>
      <p:sp>
        <p:nvSpPr>
          <p:cNvPr id="379" name="Google Shape;379;g23a888b8d87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750656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9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3a888b8d87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3a888b8d87_0_3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200000"/>
              </a:lnSpc>
              <a:spcBef>
                <a:spcPts val="0"/>
              </a:spcBef>
              <a:spcAft>
                <a:spcPts val="1000"/>
              </a:spcAft>
              <a:buClr>
                <a:schemeClr val="dk1"/>
              </a:buClr>
              <a:buSzPts val="1100"/>
              <a:buFont typeface="Arial"/>
              <a:buNone/>
            </a:pPr>
            <a:r>
              <a:rPr lang="en-US"/>
              <a:t>One</a:t>
            </a:r>
            <a:r>
              <a:rPr lang="en-US" baseline="0"/>
              <a:t> of our </a:t>
            </a:r>
            <a:r>
              <a:rPr lang="en-US"/>
              <a:t>motivation factors is from the</a:t>
            </a:r>
            <a:r>
              <a:rPr lang="en-US" baseline="0"/>
              <a:t> fact that malware is one of the most serious cyber security threats today and is a major cause for </a:t>
            </a:r>
            <a:r>
              <a:rPr lang="en-US" baseline="0" err="1"/>
              <a:t>DoS</a:t>
            </a:r>
            <a:r>
              <a:rPr lang="en-US" baseline="0"/>
              <a:t> attacks and </a:t>
            </a:r>
            <a:r>
              <a:rPr lang="en-US" baseline="0" err="1"/>
              <a:t>cryptomining</a:t>
            </a:r>
            <a:r>
              <a:rPr lang="en-US" baseline="0"/>
              <a:t> malware</a:t>
            </a:r>
            <a:endParaRPr/>
          </a:p>
        </p:txBody>
      </p:sp>
    </p:spTree>
    <p:extLst>
      <p:ext uri="{BB962C8B-B14F-4D97-AF65-F5344CB8AC3E}">
        <p14:creationId xmlns:p14="http://schemas.microsoft.com/office/powerpoint/2010/main" val="4239350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561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163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128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a888b8d87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3a888b8d87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a:t>Evasion Theory: It is possible for an attacker to successfully evade a model</a:t>
            </a:r>
          </a:p>
          <a:p>
            <a:pPr marL="228600">
              <a:buAutoNum type="arabicPeriod"/>
            </a:pPr>
            <a:r>
              <a:rPr lang="en-US"/>
              <a:t>Modeling error: It is impossible to create a model that perfectly reflects a real world, hence flaws in the model can be exploited by an attacker. </a:t>
            </a:r>
          </a:p>
        </p:txBody>
      </p:sp>
      <p:sp>
        <p:nvSpPr>
          <p:cNvPr id="379" name="Google Shape;379;g23a888b8d87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300826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 [[126   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 [  2 137]]</a:t>
            </a: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823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Referencing back to the evasion theory, it is possible for an attacker to exploit such a model</a:t>
            </a: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180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710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517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46100" indent="-342900">
              <a:lnSpc>
                <a:spcPct val="150000"/>
              </a:lnSpc>
              <a:buClr>
                <a:srgbClr val="FFFFFF"/>
              </a:buClr>
              <a:buSzPts val="1600"/>
              <a:buAutoNum type="arabicPeriod"/>
            </a:pPr>
            <a:r>
              <a:rPr lang="en-US" sz="1200">
                <a:solidFill>
                  <a:srgbClr val="FFFFFF"/>
                </a:solidFill>
                <a:latin typeface="Times New Roman"/>
                <a:ea typeface="Times New Roman"/>
                <a:cs typeface="Times New Roman"/>
                <a:sym typeface="Times New Roman"/>
              </a:rPr>
              <a:t>Designing machine learning models that can detect malicious binary files</a:t>
            </a:r>
          </a:p>
          <a:p>
            <a:pPr marL="546100" indent="-342900">
              <a:lnSpc>
                <a:spcPct val="150000"/>
              </a:lnSpc>
              <a:buClr>
                <a:srgbClr val="FFFFFF"/>
              </a:buClr>
              <a:buSzPts val="1600"/>
              <a:buAutoNum type="arabicPeriod"/>
            </a:pPr>
            <a:endParaRPr lang="en-US" sz="12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AutoNum type="arabicPeriod"/>
            </a:pPr>
            <a:r>
              <a:rPr lang="en-US" sz="1200">
                <a:solidFill>
                  <a:srgbClr val="FFFFFF"/>
                </a:solidFill>
                <a:latin typeface="Times New Roman"/>
                <a:ea typeface="Times New Roman"/>
                <a:cs typeface="Times New Roman"/>
                <a:sym typeface="Times New Roman"/>
              </a:rPr>
              <a:t>Measuring the performance of the machine learning models on the adversaries who are aware of the detection</a:t>
            </a:r>
          </a:p>
          <a:p>
            <a:pPr marL="546100" indent="-342900">
              <a:lnSpc>
                <a:spcPct val="150000"/>
              </a:lnSpc>
              <a:buClr>
                <a:srgbClr val="FFFFFF"/>
              </a:buClr>
              <a:buSzPts val="1600"/>
              <a:buAutoNum type="arabicPeriod"/>
            </a:pPr>
            <a:endParaRPr lang="en-US" sz="12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AutoNum type="arabicPeriod"/>
            </a:pPr>
            <a:r>
              <a:rPr lang="en-US" sz="1200">
                <a:solidFill>
                  <a:srgbClr val="FFFFFF"/>
                </a:solidFill>
                <a:latin typeface="Times New Roman"/>
                <a:ea typeface="Times New Roman"/>
                <a:cs typeface="Times New Roman"/>
                <a:sym typeface="Times New Roman"/>
              </a:rPr>
              <a:t>Improve the performance by retraining the ML model with evasion samples</a:t>
            </a:r>
          </a:p>
          <a:p>
            <a:pPr marL="203200">
              <a:lnSpc>
                <a:spcPct val="150000"/>
              </a:lnSpc>
              <a:buClr>
                <a:srgbClr val="FFFFFF"/>
              </a:buClr>
              <a:buSzPts val="1600"/>
            </a:pPr>
            <a:endParaRPr lang="en-US" sz="1200">
              <a:solidFill>
                <a:srgbClr val="FFFFFF"/>
              </a:solidFill>
              <a:latin typeface="Times New Roman"/>
              <a:ea typeface="Times New Roman"/>
              <a:cs typeface="Times New Roman"/>
              <a:sym typeface="Times New Roman"/>
            </a:endParaRPr>
          </a:p>
          <a:p>
            <a:pPr marL="203200">
              <a:lnSpc>
                <a:spcPct val="150000"/>
              </a:lnSpc>
              <a:buClr>
                <a:srgbClr val="FFFFFF"/>
              </a:buClr>
              <a:buSzPts val="1600"/>
            </a:pPr>
            <a:endParaRPr lang="en-US" sz="1200">
              <a:solidFill>
                <a:srgbClr val="FFFFFF"/>
              </a:solidFill>
              <a:latin typeface="Times New Roman"/>
              <a:ea typeface="Times New Roman"/>
              <a:cs typeface="Times New Roman"/>
              <a:sym typeface="Times New Roman"/>
            </a:endParaRPr>
          </a:p>
          <a:p>
            <a:pPr marL="203200" marR="0" lvl="0" indent="-228600" algn="l" defTabSz="914400" rtl="0" eaLnBrk="1" fontAlgn="auto" latinLnBrk="0" hangingPunct="1">
              <a:lnSpc>
                <a:spcPct val="150000"/>
              </a:lnSpc>
              <a:spcBef>
                <a:spcPts val="0"/>
              </a:spcBef>
              <a:spcAft>
                <a:spcPts val="0"/>
              </a:spcAft>
              <a:buClr>
                <a:srgbClr val="FFFFFF"/>
              </a:buClr>
              <a:buSzPts val="1600"/>
              <a:buFont typeface="Arial"/>
              <a:buNone/>
              <a:tabLst/>
              <a:defRPr/>
            </a:pPr>
            <a:r>
              <a:rPr lang="en-US" sz="1200">
                <a:solidFill>
                  <a:schemeClr val="bg1"/>
                </a:solidFill>
                <a:latin typeface="Times New Roman" panose="02020603050405020304" pitchFamily="18" charset="0"/>
                <a:ea typeface="Calibri"/>
                <a:cs typeface="Times New Roman" panose="02020603050405020304" pitchFamily="18" charset="0"/>
                <a:sym typeface="Calibri"/>
              </a:rPr>
              <a:t>The trained models were able to accurately predict new, unseen malicious files</a:t>
            </a:r>
            <a:endParaRPr lang="en-US" sz="1200">
              <a:solidFill>
                <a:schemeClr val="bg1"/>
              </a:solidFill>
              <a:latin typeface="Times New Roman" panose="02020603050405020304" pitchFamily="18" charset="0"/>
              <a:cs typeface="Times New Roman" panose="02020603050405020304" pitchFamily="18" charset="0"/>
            </a:endParaRPr>
          </a:p>
          <a:p>
            <a:pPr marL="203200">
              <a:lnSpc>
                <a:spcPct val="150000"/>
              </a:lnSpc>
              <a:buClr>
                <a:srgbClr val="FFFFFF"/>
              </a:buClr>
              <a:buSzPts val="1600"/>
            </a:pPr>
            <a:endParaRPr lang="en-US" sz="1200">
              <a:solidFill>
                <a:srgbClr val="FFFFFF"/>
              </a:solidFill>
              <a:latin typeface="Times New Roman"/>
              <a:ea typeface="Times New Roman"/>
              <a:cs typeface="Times New Roman"/>
              <a:sym typeface="Times New Roman"/>
            </a:endParaRPr>
          </a:p>
          <a:p>
            <a:pPr marL="203200" marR="0" lvl="0" indent="-228600" algn="l" defTabSz="914400" rtl="0" eaLnBrk="1" fontAlgn="auto" latinLnBrk="0" hangingPunct="1">
              <a:lnSpc>
                <a:spcPct val="150000"/>
              </a:lnSpc>
              <a:spcBef>
                <a:spcPts val="0"/>
              </a:spcBef>
              <a:spcAft>
                <a:spcPts val="0"/>
              </a:spcAft>
              <a:buClr>
                <a:srgbClr val="FFFFFF"/>
              </a:buClr>
              <a:buSzPts val="1600"/>
              <a:buFont typeface="Arial"/>
              <a:buNone/>
              <a:tabLst/>
              <a:defRPr/>
            </a:pPr>
            <a:r>
              <a:rPr lang="en-US" sz="1200">
                <a:solidFill>
                  <a:schemeClr val="bg1"/>
                </a:solidFill>
                <a:latin typeface="Times New Roman" panose="02020603050405020304" pitchFamily="18" charset="0"/>
                <a:ea typeface="Calibri"/>
                <a:cs typeface="Times New Roman" panose="02020603050405020304" pitchFamily="18" charset="0"/>
                <a:sym typeface="Calibri"/>
              </a:rPr>
              <a:t>When we used the trained models on edited smart contracts, the performance was not as good</a:t>
            </a:r>
            <a:endParaRPr lang="en-US" sz="1200">
              <a:solidFill>
                <a:schemeClr val="bg1"/>
              </a:solidFill>
              <a:latin typeface="Times New Roman" panose="02020603050405020304" pitchFamily="18" charset="0"/>
              <a:cs typeface="Times New Roman" panose="02020603050405020304" pitchFamily="18" charset="0"/>
            </a:endParaRPr>
          </a:p>
          <a:p>
            <a:pPr marL="203200">
              <a:lnSpc>
                <a:spcPct val="150000"/>
              </a:lnSpc>
              <a:buClr>
                <a:srgbClr val="FFFFFF"/>
              </a:buClr>
              <a:buSzPts val="1600"/>
            </a:pPr>
            <a:endParaRPr lang="en-US" sz="1200">
              <a:solidFill>
                <a:srgbClr val="FFFFFF"/>
              </a:solidFill>
              <a:latin typeface="Times New Roman"/>
              <a:ea typeface="Times New Roman"/>
              <a:cs typeface="Times New Roman"/>
              <a:sym typeface="Times New Roman"/>
            </a:endParaRPr>
          </a:p>
          <a:p>
            <a:pPr marL="203200" marR="0" lvl="0" indent="-228600" algn="l" defTabSz="914400" rtl="0" eaLnBrk="1" fontAlgn="auto" latinLnBrk="0" hangingPunct="1">
              <a:lnSpc>
                <a:spcPct val="150000"/>
              </a:lnSpc>
              <a:spcBef>
                <a:spcPts val="0"/>
              </a:spcBef>
              <a:spcAft>
                <a:spcPts val="0"/>
              </a:spcAft>
              <a:buClr>
                <a:srgbClr val="FFFFFF"/>
              </a:buClr>
              <a:buSzPts val="1600"/>
              <a:buFont typeface="Arial"/>
              <a:buNone/>
              <a:tabLst/>
              <a:defRPr/>
            </a:pPr>
            <a:r>
              <a:rPr lang="en-US" sz="1200">
                <a:solidFill>
                  <a:schemeClr val="bg1"/>
                </a:solidFill>
                <a:latin typeface="Times New Roman" panose="02020603050405020304" pitchFamily="18" charset="0"/>
                <a:ea typeface="Calibri"/>
                <a:cs typeface="Times New Roman" panose="02020603050405020304" pitchFamily="18" charset="0"/>
                <a:sym typeface="Calibri"/>
              </a:rPr>
              <a:t>The models improved their performance when we re-trained them with evasion samples</a:t>
            </a:r>
            <a:endParaRPr lang="en-US" sz="1200">
              <a:solidFill>
                <a:schemeClr val="bg1"/>
              </a:solidFill>
              <a:latin typeface="Times New Roman" panose="02020603050405020304" pitchFamily="18" charset="0"/>
              <a:cs typeface="Times New Roman" panose="02020603050405020304" pitchFamily="18" charset="0"/>
            </a:endParaRPr>
          </a:p>
          <a:p>
            <a:pPr marL="203200">
              <a:lnSpc>
                <a:spcPct val="150000"/>
              </a:lnSpc>
              <a:buClr>
                <a:srgbClr val="FFFFFF"/>
              </a:buClr>
              <a:buSzPts val="1600"/>
            </a:pPr>
            <a:endParaRPr lang="en-US" sz="1200">
              <a:solidFill>
                <a:srgbClr val="FFFFFF"/>
              </a:solidFill>
              <a:latin typeface="Times New Roman"/>
              <a:ea typeface="Times New Roman"/>
              <a:cs typeface="Times New Roman"/>
              <a:sym typeface="Times New Roman"/>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93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Summarize the three steps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546100" indent="-342900">
              <a:lnSpc>
                <a:spcPct val="150000"/>
              </a:lnSpc>
              <a:buClr>
                <a:srgbClr val="FFFFFF"/>
              </a:buClr>
              <a:buSzPts val="1600"/>
              <a:buAutoNum type="arabicPeriod"/>
            </a:pPr>
            <a:r>
              <a:rPr lang="en-US" sz="1200">
                <a:solidFill>
                  <a:srgbClr val="FFFFFF"/>
                </a:solidFill>
                <a:latin typeface="Times New Roman"/>
                <a:ea typeface="Times New Roman"/>
                <a:cs typeface="Times New Roman"/>
                <a:sym typeface="Times New Roman"/>
              </a:rPr>
              <a:t>Designing machine learning models that can detect malicious binary files</a:t>
            </a:r>
          </a:p>
          <a:p>
            <a:pPr marL="546100" indent="-342900">
              <a:lnSpc>
                <a:spcPct val="150000"/>
              </a:lnSpc>
              <a:buClr>
                <a:srgbClr val="FFFFFF"/>
              </a:buClr>
              <a:buSzPts val="1600"/>
              <a:buAutoNum type="arabicPeriod"/>
            </a:pPr>
            <a:endParaRPr lang="en-US" sz="12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AutoNum type="arabicPeriod"/>
            </a:pPr>
            <a:r>
              <a:rPr lang="en-US" sz="1200">
                <a:solidFill>
                  <a:srgbClr val="FFFFFF"/>
                </a:solidFill>
                <a:latin typeface="Times New Roman"/>
                <a:ea typeface="Times New Roman"/>
                <a:cs typeface="Times New Roman"/>
                <a:sym typeface="Times New Roman"/>
              </a:rPr>
              <a:t>Measuring the performance of the machine learning models on the adversaries who are aware of the detection</a:t>
            </a:r>
          </a:p>
          <a:p>
            <a:pPr marL="546100" indent="-342900">
              <a:lnSpc>
                <a:spcPct val="150000"/>
              </a:lnSpc>
              <a:buClr>
                <a:srgbClr val="FFFFFF"/>
              </a:buClr>
              <a:buSzPts val="1600"/>
              <a:buAutoNum type="arabicPeriod"/>
            </a:pPr>
            <a:endParaRPr lang="en-US" sz="12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AutoNum type="arabicPeriod"/>
            </a:pPr>
            <a:r>
              <a:rPr lang="en-US" sz="1200">
                <a:solidFill>
                  <a:srgbClr val="FFFFFF"/>
                </a:solidFill>
                <a:latin typeface="Times New Roman"/>
                <a:ea typeface="Times New Roman"/>
                <a:cs typeface="Times New Roman"/>
                <a:sym typeface="Times New Roman"/>
              </a:rPr>
              <a:t>Improve the performance by retraining the ML model with evasion samples</a:t>
            </a:r>
          </a:p>
          <a:p>
            <a:pPr marL="203200">
              <a:lnSpc>
                <a:spcPct val="150000"/>
              </a:lnSpc>
              <a:buClr>
                <a:srgbClr val="FFFFFF"/>
              </a:buClr>
              <a:buSzPts val="1600"/>
            </a:pPr>
            <a:endParaRPr lang="en-US" sz="1200">
              <a:solidFill>
                <a:srgbClr val="FFFFFF"/>
              </a:solidFill>
              <a:latin typeface="Times New Roman"/>
              <a:ea typeface="Times New Roman"/>
              <a:cs typeface="Times New Roman"/>
              <a:sym typeface="Times New Roman"/>
            </a:endParaRPr>
          </a:p>
          <a:p>
            <a:pPr marL="203200">
              <a:lnSpc>
                <a:spcPct val="150000"/>
              </a:lnSpc>
              <a:buClr>
                <a:srgbClr val="FFFFFF"/>
              </a:buClr>
              <a:buSzPts val="1600"/>
            </a:pPr>
            <a:endParaRPr lang="en-US" sz="1200">
              <a:solidFill>
                <a:srgbClr val="FFFFFF"/>
              </a:solidFill>
              <a:latin typeface="Times New Roman"/>
              <a:ea typeface="Times New Roman"/>
              <a:cs typeface="Times New Roman"/>
              <a:sym typeface="Times New Roman"/>
            </a:endParaRPr>
          </a:p>
          <a:p>
            <a:pPr marL="203200" marR="0" lvl="0" indent="-228600" algn="l" defTabSz="914400" rtl="0" eaLnBrk="1" fontAlgn="auto" latinLnBrk="0" hangingPunct="1">
              <a:lnSpc>
                <a:spcPct val="150000"/>
              </a:lnSpc>
              <a:spcBef>
                <a:spcPts val="0"/>
              </a:spcBef>
              <a:spcAft>
                <a:spcPts val="0"/>
              </a:spcAft>
              <a:buClr>
                <a:srgbClr val="FFFFFF"/>
              </a:buClr>
              <a:buSzPts val="1600"/>
              <a:buFont typeface="Arial"/>
              <a:buNone/>
              <a:tabLst/>
              <a:defRPr/>
            </a:pPr>
            <a:r>
              <a:rPr lang="en-US" sz="1200">
                <a:solidFill>
                  <a:schemeClr val="bg1"/>
                </a:solidFill>
                <a:latin typeface="Times New Roman" panose="02020603050405020304" pitchFamily="18" charset="0"/>
                <a:ea typeface="Calibri"/>
                <a:cs typeface="Times New Roman" panose="02020603050405020304" pitchFamily="18" charset="0"/>
                <a:sym typeface="Calibri"/>
              </a:rPr>
              <a:t>Given</a:t>
            </a:r>
            <a:r>
              <a:rPr lang="en-US" sz="1200" baseline="0">
                <a:solidFill>
                  <a:schemeClr val="bg1"/>
                </a:solidFill>
                <a:latin typeface="Times New Roman" panose="02020603050405020304" pitchFamily="18" charset="0"/>
                <a:ea typeface="Calibri"/>
                <a:cs typeface="Times New Roman" panose="02020603050405020304" pitchFamily="18" charset="0"/>
                <a:sym typeface="Calibri"/>
              </a:rPr>
              <a:t> the three project challenges, we designed and </a:t>
            </a:r>
            <a:r>
              <a:rPr lang="en-US" sz="1200">
                <a:solidFill>
                  <a:schemeClr val="bg1"/>
                </a:solidFill>
                <a:latin typeface="Times New Roman" panose="02020603050405020304" pitchFamily="18" charset="0"/>
                <a:ea typeface="Calibri"/>
                <a:cs typeface="Times New Roman" panose="02020603050405020304" pitchFamily="18" charset="0"/>
                <a:sym typeface="Calibri"/>
              </a:rPr>
              <a:t>trained models that were able to detect malicious files</a:t>
            </a:r>
          </a:p>
          <a:p>
            <a:pPr marL="203200" marR="0" lvl="0" indent="-228600" algn="l" defTabSz="914400" rtl="0" eaLnBrk="1" fontAlgn="auto" latinLnBrk="0" hangingPunct="1">
              <a:lnSpc>
                <a:spcPct val="150000"/>
              </a:lnSpc>
              <a:spcBef>
                <a:spcPts val="0"/>
              </a:spcBef>
              <a:spcAft>
                <a:spcPts val="0"/>
              </a:spcAft>
              <a:buClr>
                <a:srgbClr val="FFFFFF"/>
              </a:buClr>
              <a:buSzPts val="1600"/>
              <a:buFont typeface="Arial"/>
              <a:buNone/>
              <a:tabLst/>
              <a:defRPr/>
            </a:pPr>
            <a:r>
              <a:rPr lang="en-US" sz="1200">
                <a:solidFill>
                  <a:schemeClr val="bg1"/>
                </a:solidFill>
                <a:latin typeface="Times New Roman" panose="02020603050405020304" pitchFamily="18" charset="0"/>
                <a:ea typeface="Calibri"/>
                <a:cs typeface="Times New Roman" panose="02020603050405020304" pitchFamily="18" charset="0"/>
                <a:sym typeface="Calibri"/>
              </a:rPr>
              <a:t>We were able to measure the performance of these models on edited smart contract data. The performance of the models on this data was</a:t>
            </a:r>
            <a:r>
              <a:rPr lang="en-US" sz="1200" baseline="0">
                <a:solidFill>
                  <a:schemeClr val="bg1"/>
                </a:solidFill>
                <a:latin typeface="Times New Roman" panose="02020603050405020304" pitchFamily="18" charset="0"/>
                <a:ea typeface="Calibri"/>
                <a:cs typeface="Times New Roman" panose="02020603050405020304" pitchFamily="18" charset="0"/>
                <a:sym typeface="Calibri"/>
              </a:rPr>
              <a:t> a little bit low</a:t>
            </a:r>
          </a:p>
          <a:p>
            <a:pPr marL="203200" marR="0" lvl="0" indent="-228600" algn="l" defTabSz="914400" rtl="0" eaLnBrk="1" fontAlgn="auto" latinLnBrk="0" hangingPunct="1">
              <a:lnSpc>
                <a:spcPct val="150000"/>
              </a:lnSpc>
              <a:spcBef>
                <a:spcPts val="0"/>
              </a:spcBef>
              <a:spcAft>
                <a:spcPts val="0"/>
              </a:spcAft>
              <a:buClr>
                <a:srgbClr val="FFFFFF"/>
              </a:buClr>
              <a:buSzPts val="1600"/>
              <a:buFont typeface="Arial"/>
              <a:buNone/>
              <a:tabLst/>
              <a:defRPr/>
            </a:pPr>
            <a:r>
              <a:rPr lang="en-US" sz="1200" baseline="0">
                <a:solidFill>
                  <a:schemeClr val="bg1"/>
                </a:solidFill>
                <a:latin typeface="Times New Roman" panose="02020603050405020304" pitchFamily="18" charset="0"/>
                <a:ea typeface="Calibri"/>
                <a:cs typeface="Times New Roman" panose="02020603050405020304" pitchFamily="18" charset="0"/>
                <a:sym typeface="Calibri"/>
              </a:rPr>
              <a:t>We then improved the performance of the models by re-training them with the edited sample data</a:t>
            </a: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836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3a888b8d87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3a888b8d87_0_4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indent="-171450" algn="just">
              <a:lnSpc>
                <a:spcPct val="200000"/>
              </a:lnSpc>
              <a:spcAft>
                <a:spcPts val="1000"/>
              </a:spcAft>
              <a:buChar char="•"/>
            </a:pPr>
            <a:r>
              <a:rPr lang="en-US"/>
              <a:t>While </a:t>
            </a:r>
            <a:r>
              <a:rPr lang="en-US" err="1"/>
              <a:t>blockchain</a:t>
            </a:r>
            <a:r>
              <a:rPr lang="en-US"/>
              <a:t> has helped uncover new trends with digital currency, it has aroused the interest of malicious users whose intent is to deliver scams to deceive users to their economic advantage[4]</a:t>
            </a:r>
          </a:p>
          <a:p>
            <a:pPr marL="171450" indent="-171450" algn="just">
              <a:lnSpc>
                <a:spcPct val="200000"/>
              </a:lnSpc>
              <a:spcAft>
                <a:spcPts val="1000"/>
              </a:spcAft>
              <a:buChar char="•"/>
            </a:pPr>
            <a:r>
              <a:rPr lang="en-US"/>
              <a:t>The number of uncovered Ponzi schemes surged in 2020[3] as the world attempted to find a new sense of normalcy as the COVID-19 pandemic waned, marking a significant shift from 2021 in which the lowest number of Ponzi schemes were discovered since 2008.</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buFont typeface="+mj-lt"/>
              <a:buAutoNum type="arabicPeriod"/>
            </a:pPr>
            <a:r>
              <a:rPr lang="en-US"/>
              <a:t>Use a larger dataset from Etherscan </a:t>
            </a:r>
            <a:r>
              <a:rPr lang="en-US" err="1"/>
              <a:t>api</a:t>
            </a:r>
            <a:endParaRPr lang="en-US"/>
          </a:p>
          <a:p>
            <a:pPr>
              <a:buFont typeface="+mj-lt"/>
              <a:buAutoNum type="arabicPeriod"/>
            </a:pPr>
            <a:r>
              <a:rPr lang="en-US"/>
              <a:t>Extend this</a:t>
            </a:r>
            <a:r>
              <a:rPr lang="en-US" baseline="0"/>
              <a:t> for attribution…. Anonymity of the crypto- tracing the source</a:t>
            </a:r>
          </a:p>
          <a:p>
            <a:pPr lvl="1">
              <a:buFont typeface="+mj-lt"/>
              <a:buAutoNum type="arabicPeriod"/>
            </a:pPr>
            <a:r>
              <a:rPr lang="en-US" sz="1200" b="0" i="0" u="none" strike="noStrike" cap="none">
                <a:solidFill>
                  <a:schemeClr val="dk1"/>
                </a:solidFill>
                <a:effectLst/>
                <a:latin typeface="Calibri"/>
                <a:ea typeface="Calibri"/>
                <a:cs typeface="Calibri"/>
                <a:sym typeface="Calibri"/>
              </a:rPr>
              <a:t>In the case of public </a:t>
            </a:r>
            <a:r>
              <a:rPr lang="en-US" sz="1200" b="0" i="0" u="none" strike="noStrike" cap="none" err="1">
                <a:solidFill>
                  <a:schemeClr val="dk1"/>
                </a:solidFill>
                <a:effectLst/>
                <a:latin typeface="Calibri"/>
                <a:ea typeface="Calibri"/>
                <a:cs typeface="Calibri"/>
                <a:sym typeface="Calibri"/>
              </a:rPr>
              <a:t>blockchains</a:t>
            </a:r>
            <a:r>
              <a:rPr lang="en-US" sz="1200" b="0" i="0" u="none" strike="noStrike" cap="none">
                <a:solidFill>
                  <a:schemeClr val="dk1"/>
                </a:solidFill>
                <a:effectLst/>
                <a:latin typeface="Calibri"/>
                <a:ea typeface="Calibri"/>
                <a:cs typeface="Calibri"/>
                <a:sym typeface="Calibri"/>
              </a:rPr>
              <a:t> like Bitcoin, all transactions are recorded on a public ledger, and each transaction is associated with a unique address</a:t>
            </a:r>
            <a:endParaRPr lang="en-US" baseline="0"/>
          </a:p>
          <a:p>
            <a:pPr>
              <a:buFont typeface="+mj-lt"/>
              <a:buAutoNum type="arabicPeriod"/>
            </a:pPr>
            <a:r>
              <a:rPr lang="en-US" baseline="0"/>
              <a:t>Editing can be done for the evasion strategy…. If its changing, can we still detect it?</a:t>
            </a:r>
            <a:endParaRPr lang="en-US"/>
          </a:p>
          <a:p>
            <a:pPr>
              <a:buFont typeface="+mj-lt"/>
              <a:buAutoNum type="arabicPeriod"/>
            </a:pPr>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666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endParaRPr lang="en-US"/>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935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a888b8d87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3a888b8d87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endParaRPr lang="en-US"/>
          </a:p>
        </p:txBody>
      </p:sp>
      <p:sp>
        <p:nvSpPr>
          <p:cNvPr id="379" name="Google Shape;379;g23a888b8d87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extLst>
      <p:ext uri="{BB962C8B-B14F-4D97-AF65-F5344CB8AC3E}">
        <p14:creationId xmlns:p14="http://schemas.microsoft.com/office/powerpoint/2010/main" val="52849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a888b8d87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3a888b8d87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endParaRPr lang="en-US"/>
          </a:p>
        </p:txBody>
      </p:sp>
      <p:sp>
        <p:nvSpPr>
          <p:cNvPr id="379" name="Google Shape;379;g23a888b8d87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50893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3a888b8d87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3a888b8d87_0_4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indent="0"/>
            <a:r>
              <a:rPr lang="en-US"/>
              <a:t>In</a:t>
            </a:r>
            <a:r>
              <a:rPr lang="en-US" baseline="0"/>
              <a:t> this project, we are going to uncover three challenges. </a:t>
            </a:r>
          </a:p>
          <a:p>
            <a:pPr marL="228600" indent="-228600">
              <a:buAutoNum type="arabicPeriod"/>
            </a:pPr>
            <a:r>
              <a:rPr lang="en-US" baseline="0"/>
              <a:t>Designing machine learning models that can detect and flag down malicious binary files</a:t>
            </a:r>
          </a:p>
          <a:p>
            <a:pPr marL="228600" indent="-228600">
              <a:buAutoNum type="arabicPeriod"/>
            </a:pPr>
            <a:r>
              <a:rPr lang="en-US" baseline="0"/>
              <a:t>Measure performance of these models based on evasion theory. </a:t>
            </a:r>
          </a:p>
          <a:p>
            <a:pPr marL="685800" lvl="1" indent="-228600">
              <a:buAutoNum type="arabicPeriod"/>
            </a:pPr>
            <a:r>
              <a:rPr lang="en-US"/>
              <a:t>Evasion Theory: It is possible for an attacker to successfully evade a model</a:t>
            </a:r>
          </a:p>
          <a:p>
            <a:pPr marL="685800" lvl="1" indent="-228600">
              <a:buAutoNum type="arabicPeriod"/>
            </a:pPr>
            <a:r>
              <a:rPr lang="en-US"/>
              <a:t>Modeling error: It is impossible to create a model that perfectly reflects a real world, hence flaws in the model can be exploited by an attacker. </a:t>
            </a:r>
          </a:p>
          <a:p>
            <a:pPr marL="685800" lvl="1" indent="-228600">
              <a:buAutoNum type="arabicPeriod"/>
            </a:pPr>
            <a:r>
              <a:rPr lang="en-US" baseline="0"/>
              <a:t>Improve the performance by retraining the ML models with evasion samples</a:t>
            </a:r>
          </a:p>
          <a:p>
            <a:pPr marL="228600" indent="-228600">
              <a:buAutoNum type="arabicPeriod"/>
            </a:pPr>
            <a:endParaRPr lang="en-US" baseline="0"/>
          </a:p>
          <a:p>
            <a:pPr marL="228600" indent="-228600">
              <a:buAutoNum type="arabicPeriod"/>
            </a:pPr>
            <a:endParaRPr lang="en-US" baseline="0"/>
          </a:p>
          <a:p>
            <a:pPr marL="228600" indent="-228600">
              <a:buAutoNum type="arabicPeriod"/>
            </a:pPr>
            <a:endParaRPr lang="en-US"/>
          </a:p>
          <a:p>
            <a:pPr marL="0" indent="0"/>
            <a:r>
              <a:rPr lang="en-US"/>
              <a:t>Detection</a:t>
            </a:r>
            <a:r>
              <a:rPr lang="en-US" baseline="0"/>
              <a:t> </a:t>
            </a:r>
            <a:r>
              <a:rPr lang="en-US" baseline="0" err="1"/>
              <a:t>malwaere</a:t>
            </a:r>
            <a:endParaRPr lang="en-US" baseline="0"/>
          </a:p>
          <a:p>
            <a:pPr marL="0" indent="0"/>
            <a:endParaRPr lang="en-US" baseline="0"/>
          </a:p>
          <a:p>
            <a:pPr marL="0" indent="0"/>
            <a:endParaRPr lang="en-US" baseline="0"/>
          </a:p>
          <a:p>
            <a:pPr marL="0" indent="0"/>
            <a:r>
              <a:rPr lang="en-US" baseline="0"/>
              <a:t>The evasion--- explain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3a888b8d87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3a888b8d87_0_5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indent="0"/>
            <a:r>
              <a:rPr lang="en-US"/>
              <a:t>After the training phase, the model can be used in the protection phase to classify unknown executables. In this case, we expect the model to classify even new and never-seen before executables.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3a888b8d87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3a888b8d87_0_5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200000"/>
              </a:lnSpc>
              <a:spcBef>
                <a:spcPts val="0"/>
              </a:spcBef>
              <a:spcAft>
                <a:spcPts val="1000"/>
              </a:spcAft>
              <a:buClr>
                <a:schemeClr val="dk1"/>
              </a:buClr>
              <a:buSzPts val="1100"/>
              <a:buFont typeface="Arial"/>
              <a:buNone/>
            </a:pPr>
            <a:r>
              <a:rPr lang="en-US"/>
              <a:t>We will begin talking about malware</a:t>
            </a:r>
            <a:r>
              <a:rPr lang="en-US" baseline="0"/>
              <a:t> classification, then move on to the smart Ponzi scheme classification</a:t>
            </a:r>
          </a:p>
          <a:p>
            <a:pPr marL="0" lvl="0" indent="0" algn="just" rtl="0">
              <a:lnSpc>
                <a:spcPct val="200000"/>
              </a:lnSpc>
              <a:spcBef>
                <a:spcPts val="0"/>
              </a:spcBef>
              <a:spcAft>
                <a:spcPts val="1000"/>
              </a:spcAft>
              <a:buClr>
                <a:schemeClr val="dk1"/>
              </a:buClr>
              <a:buSzPts val="1100"/>
              <a:buFont typeface="Arial"/>
              <a:buNone/>
            </a:pPr>
            <a:r>
              <a:rPr lang="en-US" baseline="0"/>
              <a:t>As stated earlier, the malware dataset contains image files. These files are labeled as either benign or malicious</a:t>
            </a:r>
          </a:p>
          <a:p>
            <a:pPr marL="0" lvl="0" indent="0" algn="just" rtl="0">
              <a:lnSpc>
                <a:spcPct val="200000"/>
              </a:lnSpc>
              <a:spcBef>
                <a:spcPts val="0"/>
              </a:spcBef>
              <a:spcAft>
                <a:spcPts val="1000"/>
              </a:spcAft>
              <a:buClr>
                <a:schemeClr val="dk1"/>
              </a:buClr>
              <a:buSzPts val="1100"/>
              <a:buFont typeface="Arial"/>
              <a:buNone/>
            </a:pPr>
            <a:endParaRPr lang="en-US" baseline="0"/>
          </a:p>
          <a:p>
            <a:pPr marL="0" marR="0" lvl="0" indent="0" algn="just" defTabSz="914400" rtl="0" eaLnBrk="1" fontAlgn="auto" latinLnBrk="0" hangingPunct="1">
              <a:lnSpc>
                <a:spcPct val="200000"/>
              </a:lnSpc>
              <a:spcBef>
                <a:spcPts val="0"/>
              </a:spcBef>
              <a:spcAft>
                <a:spcPts val="1000"/>
              </a:spcAft>
              <a:buClr>
                <a:schemeClr val="dk1"/>
              </a:buClr>
              <a:buSzPts val="1100"/>
              <a:buFont typeface="Arial"/>
              <a:buNone/>
              <a:tabLst/>
              <a:defRPr/>
            </a:pPr>
            <a:r>
              <a:rPr lang="en-US"/>
              <a:t>Because CNN</a:t>
            </a:r>
            <a:r>
              <a:rPr lang="en-US" baseline="0"/>
              <a:t> is used for image classification, we opted for this dataset rather than having them in binary format. This is also building on the step where we mentioned that malware files can be dangerous to our systems.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dataset is fairly well distributed, with the</a:t>
            </a:r>
            <a:r>
              <a:rPr lang="en-US" baseline="0"/>
              <a:t> malicious files being the majority</a:t>
            </a:r>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a888b8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these are random</a:t>
            </a:r>
            <a:r>
              <a:rPr lang="en-US" baseline="0"/>
              <a:t> images we pulled from the dataset as well</a:t>
            </a:r>
            <a:endParaRPr/>
          </a:p>
        </p:txBody>
      </p:sp>
      <p:sp>
        <p:nvSpPr>
          <p:cNvPr id="216" name="Google Shape;216;g23a888b8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88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7133432" y="1956595"/>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1799432" y="-596105"/>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92"/>
        <p:cNvGrpSpPr/>
        <p:nvPr/>
      </p:nvGrpSpPr>
      <p:grpSpPr>
        <a:xfrm>
          <a:off x="0" y="0"/>
          <a:ext cx="0" cy="0"/>
          <a:chOff x="0" y="0"/>
          <a:chExt cx="0" cy="0"/>
        </a:xfrm>
      </p:grpSpPr>
      <p:sp>
        <p:nvSpPr>
          <p:cNvPr id="93" name="Google Shape;93;g23a888b8d87_0_306"/>
          <p:cNvSpPr txBox="1">
            <a:spLocks noGrp="1"/>
          </p:cNvSpPr>
          <p:nvPr>
            <p:ph type="title"/>
          </p:nvPr>
        </p:nvSpPr>
        <p:spPr>
          <a:xfrm>
            <a:off x="415601" y="2867800"/>
            <a:ext cx="11360700" cy="1122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4" name="Google Shape;94;g23a888b8d87_0_306"/>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1094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g23a888b8d87_0_30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90" name="Google Shape;90;g23a888b8d87_0_302"/>
          <p:cNvSpPr txBox="1">
            <a:spLocks noGrp="1"/>
          </p:cNvSpPr>
          <p:nvPr>
            <p:ph type="subTitle" idx="1"/>
          </p:nvPr>
        </p:nvSpPr>
        <p:spPr>
          <a:xfrm>
            <a:off x="415601" y="3778833"/>
            <a:ext cx="11360700" cy="10569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91" name="Google Shape;91;g23a888b8d87_0_302"/>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g23a888b8d87_0_306"/>
          <p:cNvSpPr txBox="1">
            <a:spLocks noGrp="1"/>
          </p:cNvSpPr>
          <p:nvPr>
            <p:ph type="title"/>
          </p:nvPr>
        </p:nvSpPr>
        <p:spPr>
          <a:xfrm>
            <a:off x="415601" y="2867800"/>
            <a:ext cx="11360700" cy="1122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4" name="Google Shape;94;g23a888b8d87_0_306"/>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g23a888b8d87_0_309"/>
          <p:cNvSpPr txBox="1">
            <a:spLocks noGrp="1"/>
          </p:cNvSpPr>
          <p:nvPr>
            <p:ph type="title"/>
          </p:nvPr>
        </p:nvSpPr>
        <p:spPr>
          <a:xfrm>
            <a:off x="415601"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7" name="Google Shape;97;g23a888b8d87_0_309"/>
          <p:cNvSpPr txBox="1">
            <a:spLocks noGrp="1"/>
          </p:cNvSpPr>
          <p:nvPr>
            <p:ph type="body" idx="1"/>
          </p:nvPr>
        </p:nvSpPr>
        <p:spPr>
          <a:xfrm>
            <a:off x="415601" y="1536633"/>
            <a:ext cx="11360700" cy="45552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98" name="Google Shape;98;g23a888b8d87_0_309"/>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9"/>
        <p:cNvGrpSpPr/>
        <p:nvPr/>
      </p:nvGrpSpPr>
      <p:grpSpPr>
        <a:xfrm>
          <a:off x="0" y="0"/>
          <a:ext cx="0" cy="0"/>
          <a:chOff x="0" y="0"/>
          <a:chExt cx="0" cy="0"/>
        </a:xfrm>
      </p:grpSpPr>
      <p:sp>
        <p:nvSpPr>
          <p:cNvPr id="100" name="Google Shape;100;g23a888b8d87_0_313"/>
          <p:cNvSpPr txBox="1">
            <a:spLocks noGrp="1"/>
          </p:cNvSpPr>
          <p:nvPr>
            <p:ph type="title"/>
          </p:nvPr>
        </p:nvSpPr>
        <p:spPr>
          <a:xfrm>
            <a:off x="415601"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1" name="Google Shape;101;g23a888b8d87_0_313"/>
          <p:cNvSpPr txBox="1">
            <a:spLocks noGrp="1"/>
          </p:cNvSpPr>
          <p:nvPr>
            <p:ph type="body" idx="1"/>
          </p:nvPr>
        </p:nvSpPr>
        <p:spPr>
          <a:xfrm>
            <a:off x="415601"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02" name="Google Shape;102;g23a888b8d87_0_313"/>
          <p:cNvSpPr txBox="1">
            <a:spLocks noGrp="1"/>
          </p:cNvSpPr>
          <p:nvPr>
            <p:ph type="body" idx="2"/>
          </p:nvPr>
        </p:nvSpPr>
        <p:spPr>
          <a:xfrm>
            <a:off x="6443201"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03" name="Google Shape;103;g23a888b8d87_0_313"/>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g23a888b8d87_0_318"/>
          <p:cNvSpPr txBox="1">
            <a:spLocks noGrp="1"/>
          </p:cNvSpPr>
          <p:nvPr>
            <p:ph type="title"/>
          </p:nvPr>
        </p:nvSpPr>
        <p:spPr>
          <a:xfrm>
            <a:off x="415601"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6" name="Google Shape;106;g23a888b8d87_0_318"/>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sp>
        <p:nvSpPr>
          <p:cNvPr id="108" name="Google Shape;108;g23a888b8d87_0_321"/>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09" name="Google Shape;109;g23a888b8d87_0_321"/>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10" name="Google Shape;110;g23a888b8d87_0_321"/>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g23a888b8d87_0_325"/>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13" name="Google Shape;113;g23a888b8d87_0_325"/>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g23a888b8d87_0_32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400"/>
          </a:p>
        </p:txBody>
      </p:sp>
      <p:sp>
        <p:nvSpPr>
          <p:cNvPr id="116" name="Google Shape;116;g23a888b8d87_0_328"/>
          <p:cNvSpPr txBox="1">
            <a:spLocks noGrp="1"/>
          </p:cNvSpPr>
          <p:nvPr>
            <p:ph type="title"/>
          </p:nvPr>
        </p:nvSpPr>
        <p:spPr>
          <a:xfrm>
            <a:off x="354001" y="1644233"/>
            <a:ext cx="5393700" cy="19764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17" name="Google Shape;117;g23a888b8d87_0_328"/>
          <p:cNvSpPr txBox="1">
            <a:spLocks noGrp="1"/>
          </p:cNvSpPr>
          <p:nvPr>
            <p:ph type="subTitle" idx="1"/>
          </p:nvPr>
        </p:nvSpPr>
        <p:spPr>
          <a:xfrm>
            <a:off x="354001" y="3737433"/>
            <a:ext cx="53937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g23a888b8d87_0_328"/>
          <p:cNvSpPr txBox="1">
            <a:spLocks noGrp="1"/>
          </p:cNvSpPr>
          <p:nvPr>
            <p:ph type="body" idx="2"/>
          </p:nvPr>
        </p:nvSpPr>
        <p:spPr>
          <a:xfrm>
            <a:off x="6586001" y="965433"/>
            <a:ext cx="5115900" cy="4926900"/>
          </a:xfrm>
          <a:prstGeom prst="rect">
            <a:avLst/>
          </a:prstGeom>
        </p:spPr>
        <p:txBody>
          <a:bodyPr spcFirstLastPara="1" wrap="square" lIns="121900" tIns="121900" rIns="121900" bIns="121900" anchor="ctr"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9" name="Google Shape;119;g23a888b8d87_0_328"/>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2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g23a888b8d87_0_334"/>
          <p:cNvSpPr txBox="1">
            <a:spLocks noGrp="1"/>
          </p:cNvSpPr>
          <p:nvPr>
            <p:ph type="body" idx="1"/>
          </p:nvPr>
        </p:nvSpPr>
        <p:spPr>
          <a:xfrm>
            <a:off x="415601" y="5640767"/>
            <a:ext cx="7998300" cy="806700"/>
          </a:xfrm>
          <a:prstGeom prst="rect">
            <a:avLst/>
          </a:prstGeom>
        </p:spPr>
        <p:txBody>
          <a:bodyPr spcFirstLastPara="1" wrap="square" lIns="121900" tIns="121900" rIns="121900" bIns="121900" anchor="ctr" anchorCtr="0">
            <a:noAutofit/>
          </a:bodyPr>
          <a:lstStyle>
            <a:lvl1pPr marL="457200" lvl="0" indent="-228600" rtl="0">
              <a:lnSpc>
                <a:spcPct val="100000"/>
              </a:lnSpc>
              <a:spcBef>
                <a:spcPts val="0"/>
              </a:spcBef>
              <a:spcAft>
                <a:spcPts val="0"/>
              </a:spcAft>
              <a:buSzPts val="2400"/>
              <a:buNone/>
              <a:defRPr/>
            </a:lvl1pPr>
          </a:lstStyle>
          <a:p>
            <a:endParaRPr/>
          </a:p>
        </p:txBody>
      </p:sp>
      <p:sp>
        <p:nvSpPr>
          <p:cNvPr id="122" name="Google Shape;122;g23a888b8d87_0_334"/>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sp>
        <p:nvSpPr>
          <p:cNvPr id="124" name="Google Shape;124;g23a888b8d87_0_337"/>
          <p:cNvSpPr txBox="1">
            <a:spLocks noGrp="1"/>
          </p:cNvSpPr>
          <p:nvPr>
            <p:ph type="title" hasCustomPrompt="1"/>
          </p:nvPr>
        </p:nvSpPr>
        <p:spPr>
          <a:xfrm>
            <a:off x="415601" y="1474833"/>
            <a:ext cx="11360700" cy="26181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25" name="Google Shape;125;g23a888b8d87_0_337"/>
          <p:cNvSpPr txBox="1">
            <a:spLocks noGrp="1"/>
          </p:cNvSpPr>
          <p:nvPr>
            <p:ph type="body" idx="1"/>
          </p:nvPr>
        </p:nvSpPr>
        <p:spPr>
          <a:xfrm>
            <a:off x="415601" y="4202967"/>
            <a:ext cx="11360700" cy="1734300"/>
          </a:xfrm>
          <a:prstGeom prst="rect">
            <a:avLst/>
          </a:prstGeom>
        </p:spPr>
        <p:txBody>
          <a:bodyPr spcFirstLastPara="1" wrap="square" lIns="121900" tIns="121900" rIns="121900" bIns="121900"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26" name="Google Shape;126;g23a888b8d87_0_337"/>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g23a888b8d87_0_341"/>
          <p:cNvSpPr txBox="1">
            <a:spLocks noGrp="1"/>
          </p:cNvSpPr>
          <p:nvPr>
            <p:ph type="sldNum" idx="12"/>
          </p:nvPr>
        </p:nvSpPr>
        <p:spPr>
          <a:xfrm>
            <a:off x="11296611"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0"/>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3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5"/>
          <p:cNvSpPr>
            <a:spLocks noGrp="1"/>
          </p:cNvSpPr>
          <p:nvPr>
            <p:ph type="pic" idx="2"/>
          </p:nvPr>
        </p:nvSpPr>
        <p:spPr>
          <a:xfrm>
            <a:off x="5183188" y="987427"/>
            <a:ext cx="6172200" cy="4873625"/>
          </a:xfrm>
          <a:prstGeom prst="rect">
            <a:avLst/>
          </a:prstGeom>
          <a:noFill/>
          <a:ln>
            <a:noFill/>
          </a:ln>
        </p:spPr>
      </p:sp>
      <p:sp>
        <p:nvSpPr>
          <p:cNvPr id="68" name="Google Shape;68;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84"/>
        <p:cNvGrpSpPr/>
        <p:nvPr/>
      </p:nvGrpSpPr>
      <p:grpSpPr>
        <a:xfrm>
          <a:off x="0" y="0"/>
          <a:ext cx="0" cy="0"/>
          <a:chOff x="0" y="0"/>
          <a:chExt cx="0" cy="0"/>
        </a:xfrm>
      </p:grpSpPr>
      <p:sp>
        <p:nvSpPr>
          <p:cNvPr id="85" name="Google Shape;85;g23a888b8d87_0_298"/>
          <p:cNvSpPr txBox="1">
            <a:spLocks noGrp="1"/>
          </p:cNvSpPr>
          <p:nvPr>
            <p:ph type="title"/>
          </p:nvPr>
        </p:nvSpPr>
        <p:spPr>
          <a:xfrm>
            <a:off x="415601"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86" name="Google Shape;86;g23a888b8d87_0_298"/>
          <p:cNvSpPr txBox="1">
            <a:spLocks noGrp="1"/>
          </p:cNvSpPr>
          <p:nvPr>
            <p:ph type="body" idx="1"/>
          </p:nvPr>
        </p:nvSpPr>
        <p:spPr>
          <a:xfrm>
            <a:off x="415601"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7" name="Google Shape;87;g23a888b8d87_0_298"/>
          <p:cNvSpPr txBox="1">
            <a:spLocks noGrp="1"/>
          </p:cNvSpPr>
          <p:nvPr>
            <p:ph type="sldNum" idx="12"/>
          </p:nvPr>
        </p:nvSpPr>
        <p:spPr>
          <a:xfrm>
            <a:off x="11296611" y="6217622"/>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home.sophos.com/sites/default/files/2021-09/does-malware-exist.jpe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hyperlink" Target="https://geekflare.com/neural-net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hyperlink" Target="https://www.freepik.com/?_gl=1*6o5ofe*fp_ga*OTcyNDI2MjEuMTY4MzA3MjcxNQ..*fp_ga_1ZY8468CQB*MTY4MzE5MDA3OC4yLjEuMTY4MzE5MDM0NS42MC4wLjA.*test_ga*OTcyNDI2MjEuMTY4MzA3MjcxNQ..*test_ga_523JXC6VL7*MTY4MzE5MDA3OC4yLjEuMTY4MzE5MDM0NS42MC4wLjA."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www.ft.com/content/c8c7630f-86f8-453f-a664-3fb5401bcb2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hyperlink" Target="https://www.flaticon.com/free-icon/hack_9305711?term=malware+detection&amp;page=1&amp;position=16&amp;origin=search&amp;related_id=9305711"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hyperlink" Target="https://www.flaticon.com/free-icon/hack_9305711?term=malware+detection&amp;page=1&amp;position=16&amp;origin=search&amp;related_id=9305711"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forkast.news/crypto-crimes-what-to-expect-in-2023/"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www.flaticon.com/free-icon/hack_9305711?term=malware+detection&amp;page=1&amp;position=16&amp;origin=search&amp;related_id=9305711"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hyperlink" Target="https://www.pandasecurity.com/en/mediacenter/press-releases/all-recorded-malware-appeared-in-2015/"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doi.org/10.48550/arXiv.2301.04872" TargetMode="External"/><Relationship Id="rId5" Type="http://schemas.openxmlformats.org/officeDocument/2006/relationships/hyperlink" Target="https://www.ponzitracker.com/" TargetMode="External"/><Relationship Id="rId4" Type="http://schemas.openxmlformats.org/officeDocument/2006/relationships/hyperlink" Target="https://www.forbes.com/sites/jeanbaptiste/2019/08/15/hackers-stole-over-4-billion-from-crypto-crimes-in-2019-so-far-up-from-1-7-billion-in-all-of-2018/"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hyperlink" Target="https://www.flaticon.com/free-icon/hack_9305711?term=malware+detection&amp;page=1&amp;position=16&amp;origin=search&amp;related_id=9305711"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blog.compass-security.com/2020/10/evading-static-machine-learning-malware-detection-models-the-black-box-approac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g23a888b8d87_0_277"/>
          <p:cNvPicPr preferRelativeResize="0"/>
          <p:nvPr/>
        </p:nvPicPr>
        <p:blipFill rotWithShape="1">
          <a:blip r:embed="rId3">
            <a:alphaModFix amt="17000"/>
          </a:blip>
          <a:srcRect l="13159" t="2928" r="8037" b="2918"/>
          <a:stretch/>
        </p:blipFill>
        <p:spPr>
          <a:xfrm>
            <a:off x="-22033" y="170767"/>
            <a:ext cx="12192000" cy="6457516"/>
          </a:xfrm>
          <a:prstGeom prst="rect">
            <a:avLst/>
          </a:prstGeom>
          <a:noFill/>
          <a:ln>
            <a:noFill/>
          </a:ln>
        </p:spPr>
      </p:pic>
      <p:sp>
        <p:nvSpPr>
          <p:cNvPr id="149" name="Google Shape;149;g23a888b8d87_0_277"/>
          <p:cNvSpPr txBox="1"/>
          <p:nvPr/>
        </p:nvSpPr>
        <p:spPr>
          <a:xfrm>
            <a:off x="397045" y="1180131"/>
            <a:ext cx="11067392" cy="1185600"/>
          </a:xfrm>
          <a:prstGeom prst="rect">
            <a:avLst/>
          </a:prstGeom>
          <a:noFill/>
          <a:ln>
            <a:noFill/>
          </a:ln>
        </p:spPr>
        <p:txBody>
          <a:bodyPr spcFirstLastPara="1" wrap="square" lIns="121900" tIns="121900" rIns="121900" bIns="121900" anchor="ctr" anchorCtr="0">
            <a:noAutofit/>
          </a:bodyPr>
          <a:lstStyle/>
          <a:p>
            <a:pPr algn="ctr">
              <a:lnSpc>
                <a:spcPct val="114999"/>
              </a:lnSpc>
            </a:pPr>
            <a:r>
              <a:rPr lang="en-US" sz="4400" b="1">
                <a:solidFill>
                  <a:srgbClr val="FFAB40"/>
                </a:solidFill>
                <a:latin typeface="Times New Roman"/>
                <a:ea typeface="Times New Roman"/>
                <a:cs typeface="Times New Roman"/>
                <a:sym typeface="Times New Roman"/>
              </a:rPr>
              <a:t>A Deep Learning Detection Avoidance Technique for Malicious Binary Files</a:t>
            </a:r>
            <a:endParaRPr lang="en-US" sz="4400"/>
          </a:p>
        </p:txBody>
      </p:sp>
      <p:sp>
        <p:nvSpPr>
          <p:cNvPr id="150" name="Google Shape;150;g23a888b8d87_0_277"/>
          <p:cNvSpPr/>
          <p:nvPr/>
        </p:nvSpPr>
        <p:spPr>
          <a:xfrm>
            <a:off x="3581600" y="2945218"/>
            <a:ext cx="5028900" cy="2388300"/>
          </a:xfrm>
          <a:prstGeom prst="rect">
            <a:avLst/>
          </a:prstGeom>
          <a:noFill/>
          <a:ln w="9525"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1900"/>
          </a:p>
        </p:txBody>
      </p:sp>
      <p:cxnSp>
        <p:nvCxnSpPr>
          <p:cNvPr id="151" name="Google Shape;151;g23a888b8d87_0_277"/>
          <p:cNvCxnSpPr/>
          <p:nvPr/>
        </p:nvCxnSpPr>
        <p:spPr>
          <a:xfrm>
            <a:off x="3750883" y="4139405"/>
            <a:ext cx="4718700" cy="0"/>
          </a:xfrm>
          <a:prstGeom prst="straightConnector1">
            <a:avLst/>
          </a:prstGeom>
          <a:noFill/>
          <a:ln w="9525" cap="flat" cmpd="sng">
            <a:solidFill>
              <a:srgbClr val="666666"/>
            </a:solidFill>
            <a:prstDash val="solid"/>
            <a:round/>
            <a:headEnd type="none" w="med" len="med"/>
            <a:tailEnd type="none" w="med" len="med"/>
          </a:ln>
        </p:spPr>
      </p:cxnSp>
      <p:grpSp>
        <p:nvGrpSpPr>
          <p:cNvPr id="152" name="Google Shape;152;g23a888b8d87_0_277"/>
          <p:cNvGrpSpPr/>
          <p:nvPr/>
        </p:nvGrpSpPr>
        <p:grpSpPr>
          <a:xfrm>
            <a:off x="7018669" y="4823181"/>
            <a:ext cx="1537562" cy="347700"/>
            <a:chOff x="5191575" y="4163502"/>
            <a:chExt cx="1153200" cy="260781"/>
          </a:xfrm>
        </p:grpSpPr>
        <p:sp>
          <p:nvSpPr>
            <p:cNvPr id="153" name="Google Shape;153;g23a888b8d87_0_277"/>
            <p:cNvSpPr txBox="1"/>
            <p:nvPr/>
          </p:nvSpPr>
          <p:spPr>
            <a:xfrm>
              <a:off x="5191575" y="4163502"/>
              <a:ext cx="1153200" cy="253200"/>
            </a:xfrm>
            <a:prstGeom prst="rect">
              <a:avLst/>
            </a:prstGeom>
            <a:noFill/>
            <a:ln>
              <a:noFill/>
            </a:ln>
          </p:spPr>
          <p:txBody>
            <a:bodyPr spcFirstLastPara="1" wrap="square" lIns="121900" tIns="121900" rIns="121900" bIns="121900" anchor="t" anchorCtr="0">
              <a:noAutofit/>
            </a:bodyPr>
            <a:lstStyle/>
            <a:p>
              <a:pPr algn="ctr"/>
              <a:r>
                <a:rPr lang="en-US" sz="900">
                  <a:solidFill>
                    <a:srgbClr val="FFFFFF"/>
                  </a:solidFill>
                  <a:latin typeface="Montserrat"/>
                  <a:ea typeface="Montserrat"/>
                  <a:cs typeface="Montserrat"/>
                  <a:sym typeface="Montserrat"/>
                </a:rPr>
                <a:t>May 4, 2023</a:t>
              </a:r>
              <a:endParaRPr sz="900">
                <a:solidFill>
                  <a:srgbClr val="FFFFFF"/>
                </a:solidFill>
                <a:latin typeface="Montserrat"/>
                <a:ea typeface="Montserrat"/>
                <a:cs typeface="Montserrat"/>
                <a:sym typeface="Montserrat"/>
              </a:endParaRPr>
            </a:p>
          </p:txBody>
        </p:sp>
        <p:cxnSp>
          <p:nvCxnSpPr>
            <p:cNvPr id="154" name="Google Shape;154;g23a888b8d87_0_277"/>
            <p:cNvCxnSpPr/>
            <p:nvPr/>
          </p:nvCxnSpPr>
          <p:spPr>
            <a:xfrm>
              <a:off x="5429650" y="4417683"/>
              <a:ext cx="810300" cy="6600"/>
            </a:xfrm>
            <a:prstGeom prst="straightConnector1">
              <a:avLst/>
            </a:prstGeom>
            <a:noFill/>
            <a:ln w="9525" cap="flat" cmpd="sng">
              <a:solidFill>
                <a:srgbClr val="999999"/>
              </a:solidFill>
              <a:prstDash val="solid"/>
              <a:round/>
              <a:headEnd type="none" w="med" len="med"/>
              <a:tailEnd type="none" w="med" len="med"/>
            </a:ln>
          </p:spPr>
        </p:cxnSp>
      </p:grpSp>
      <p:sp>
        <p:nvSpPr>
          <p:cNvPr id="155" name="Google Shape;155;g23a888b8d87_0_277"/>
          <p:cNvSpPr/>
          <p:nvPr/>
        </p:nvSpPr>
        <p:spPr>
          <a:xfrm>
            <a:off x="3736400" y="4290570"/>
            <a:ext cx="4719300" cy="6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600" b="1">
                <a:solidFill>
                  <a:srgbClr val="666666"/>
                </a:solidFill>
                <a:latin typeface="Montserrat"/>
                <a:ea typeface="Montserrat"/>
                <a:cs typeface="Montserrat"/>
                <a:sym typeface="Montserrat"/>
              </a:rPr>
              <a:t>Enosh Nyarige</a:t>
            </a:r>
            <a:endParaRPr sz="1600" b="1">
              <a:solidFill>
                <a:srgbClr val="666666"/>
              </a:solidFill>
              <a:latin typeface="Montserrat"/>
              <a:ea typeface="Montserrat"/>
              <a:cs typeface="Montserrat"/>
              <a:sym typeface="Montserrat"/>
            </a:endParaRPr>
          </a:p>
        </p:txBody>
      </p:sp>
      <p:cxnSp>
        <p:nvCxnSpPr>
          <p:cNvPr id="156" name="Google Shape;156;g23a888b8d87_0_277"/>
          <p:cNvCxnSpPr/>
          <p:nvPr/>
        </p:nvCxnSpPr>
        <p:spPr>
          <a:xfrm>
            <a:off x="3750883" y="3131595"/>
            <a:ext cx="4718700" cy="0"/>
          </a:xfrm>
          <a:prstGeom prst="straightConnector1">
            <a:avLst/>
          </a:prstGeom>
          <a:noFill/>
          <a:ln w="76200" cap="flat" cmpd="sng">
            <a:solidFill>
              <a:srgbClr val="666666"/>
            </a:solidFill>
            <a:prstDash val="solid"/>
            <a:round/>
            <a:headEnd type="none" w="med" len="med"/>
            <a:tailEnd type="none" w="med" len="med"/>
          </a:ln>
        </p:spPr>
      </p:cxnSp>
      <p:cxnSp>
        <p:nvCxnSpPr>
          <p:cNvPr id="157" name="Google Shape;157;g23a888b8d87_0_277"/>
          <p:cNvCxnSpPr/>
          <p:nvPr/>
        </p:nvCxnSpPr>
        <p:spPr>
          <a:xfrm>
            <a:off x="3750883" y="3671506"/>
            <a:ext cx="4718700" cy="0"/>
          </a:xfrm>
          <a:prstGeom prst="straightConnector1">
            <a:avLst/>
          </a:prstGeom>
          <a:noFill/>
          <a:ln w="28575" cap="flat" cmpd="sng">
            <a:solidFill>
              <a:srgbClr val="666666"/>
            </a:solidFill>
            <a:prstDash val="solid"/>
            <a:round/>
            <a:headEnd type="none" w="med" len="med"/>
            <a:tailEnd type="none" w="med" len="med"/>
          </a:ln>
        </p:spPr>
      </p:cxnSp>
      <p:cxnSp>
        <p:nvCxnSpPr>
          <p:cNvPr id="158" name="Google Shape;158;g23a888b8d87_0_277"/>
          <p:cNvCxnSpPr/>
          <p:nvPr/>
        </p:nvCxnSpPr>
        <p:spPr>
          <a:xfrm>
            <a:off x="3750883" y="3437556"/>
            <a:ext cx="4718700" cy="0"/>
          </a:xfrm>
          <a:prstGeom prst="straightConnector1">
            <a:avLst/>
          </a:prstGeom>
          <a:noFill/>
          <a:ln w="38100" cap="flat" cmpd="sng">
            <a:solidFill>
              <a:srgbClr val="666666"/>
            </a:solidFill>
            <a:prstDash val="solid"/>
            <a:round/>
            <a:headEnd type="none" w="med" len="med"/>
            <a:tailEnd type="none" w="med" len="med"/>
          </a:ln>
        </p:spPr>
      </p:cxnSp>
      <p:cxnSp>
        <p:nvCxnSpPr>
          <p:cNvPr id="159" name="Google Shape;159;g23a888b8d87_0_277"/>
          <p:cNvCxnSpPr/>
          <p:nvPr/>
        </p:nvCxnSpPr>
        <p:spPr>
          <a:xfrm>
            <a:off x="3750883" y="3905455"/>
            <a:ext cx="4718700" cy="0"/>
          </a:xfrm>
          <a:prstGeom prst="straightConnector1">
            <a:avLst/>
          </a:prstGeom>
          <a:noFill/>
          <a:ln w="19050" cap="flat" cmpd="sng">
            <a:solidFill>
              <a:srgbClr val="666666"/>
            </a:solidFill>
            <a:prstDash val="solid"/>
            <a:round/>
            <a:headEnd type="none" w="med" len="med"/>
            <a:tailEnd type="none" w="med" len="med"/>
          </a:ln>
        </p:spPr>
      </p:cxnSp>
      <p:sp>
        <p:nvSpPr>
          <p:cNvPr id="160" name="Google Shape;160;g23a888b8d87_0_277"/>
          <p:cNvSpPr txBox="1"/>
          <p:nvPr/>
        </p:nvSpPr>
        <p:spPr>
          <a:xfrm>
            <a:off x="3623066" y="4823318"/>
            <a:ext cx="1771200" cy="337500"/>
          </a:xfrm>
          <a:prstGeom prst="rect">
            <a:avLst/>
          </a:prstGeom>
          <a:noFill/>
          <a:ln>
            <a:noFill/>
          </a:ln>
        </p:spPr>
        <p:txBody>
          <a:bodyPr spcFirstLastPara="1" wrap="square" lIns="121900" tIns="121900" rIns="121900" bIns="121900" anchor="t" anchorCtr="0">
            <a:noAutofit/>
          </a:bodyPr>
          <a:lstStyle/>
          <a:p>
            <a:r>
              <a:rPr lang="en-US" sz="900">
                <a:solidFill>
                  <a:srgbClr val="FFFFFF"/>
                </a:solidFill>
                <a:latin typeface="Montserrat"/>
                <a:ea typeface="Montserrat"/>
                <a:cs typeface="Montserrat"/>
                <a:sym typeface="Montserrat"/>
              </a:rPr>
              <a:t>CS 891</a:t>
            </a:r>
            <a:endParaRPr sz="900">
              <a:solidFill>
                <a:srgbClr val="FFFFFF"/>
              </a:solidFill>
              <a:latin typeface="Montserrat"/>
              <a:ea typeface="Montserrat"/>
              <a:cs typeface="Montserrat"/>
              <a:sym typeface="Montserrat"/>
            </a:endParaRPr>
          </a:p>
        </p:txBody>
      </p:sp>
      <p:cxnSp>
        <p:nvCxnSpPr>
          <p:cNvPr id="161" name="Google Shape;161;g23a888b8d87_0_277"/>
          <p:cNvCxnSpPr/>
          <p:nvPr/>
        </p:nvCxnSpPr>
        <p:spPr>
          <a:xfrm>
            <a:off x="3753168" y="5162229"/>
            <a:ext cx="1080300" cy="8700"/>
          </a:xfrm>
          <a:prstGeom prst="straightConnector1">
            <a:avLst/>
          </a:prstGeom>
          <a:noFill/>
          <a:ln w="9525" cap="flat" cmpd="sng">
            <a:solidFill>
              <a:srgbClr val="999999"/>
            </a:solidFill>
            <a:prstDash val="solid"/>
            <a:round/>
            <a:headEnd type="none" w="med" len="med"/>
            <a:tailEnd type="none" w="med" len="med"/>
          </a:ln>
        </p:spPr>
      </p:cxnSp>
      <p:sp>
        <p:nvSpPr>
          <p:cNvPr id="162" name="Google Shape;162;g23a888b8d87_0_277"/>
          <p:cNvSpPr txBox="1"/>
          <p:nvPr/>
        </p:nvSpPr>
        <p:spPr>
          <a:xfrm>
            <a:off x="5341230" y="4823318"/>
            <a:ext cx="1771200" cy="337500"/>
          </a:xfrm>
          <a:prstGeom prst="rect">
            <a:avLst/>
          </a:prstGeom>
          <a:noFill/>
          <a:ln>
            <a:noFill/>
          </a:ln>
        </p:spPr>
        <p:txBody>
          <a:bodyPr spcFirstLastPara="1" wrap="square" lIns="121900" tIns="121900" rIns="121900" bIns="121900" anchor="t" anchorCtr="0">
            <a:noAutofit/>
          </a:bodyPr>
          <a:lstStyle/>
          <a:p>
            <a:pPr algn="ctr"/>
            <a:r>
              <a:rPr lang="en-US" sz="900">
                <a:solidFill>
                  <a:srgbClr val="FFFFFF"/>
                </a:solidFill>
                <a:latin typeface="Montserrat"/>
                <a:ea typeface="Montserrat"/>
                <a:cs typeface="Montserrat"/>
                <a:sym typeface="Montserrat"/>
              </a:rPr>
              <a:t>MS Project</a:t>
            </a:r>
            <a:endParaRPr sz="900">
              <a:solidFill>
                <a:srgbClr val="FFFFFF"/>
              </a:solidFill>
              <a:latin typeface="Montserrat"/>
              <a:ea typeface="Montserrat"/>
              <a:cs typeface="Montserrat"/>
              <a:sym typeface="Montserrat"/>
            </a:endParaRPr>
          </a:p>
        </p:txBody>
      </p:sp>
      <p:sp>
        <p:nvSpPr>
          <p:cNvPr id="165"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4"/>
              </a:rPr>
              <a:t>Image source</a:t>
            </a:r>
            <a:endParaRPr sz="8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Dataset</a:t>
            </a:r>
            <a:br>
              <a:rPr lang="en-US" sz="2700" b="1">
                <a:solidFill>
                  <a:srgbClr val="FFAB40"/>
                </a:solidFill>
                <a:latin typeface="Times New Roman"/>
                <a:ea typeface="Times New Roman"/>
                <a:cs typeface="Times New Roman"/>
                <a:sym typeface="Times New Roman"/>
              </a:rPr>
            </a:br>
            <a:r>
              <a:rPr lang="en-US" sz="1300" b="1" i="1">
                <a:solidFill>
                  <a:srgbClr val="FFE8CA"/>
                </a:solidFill>
                <a:latin typeface="Times New Roman"/>
                <a:ea typeface="Times New Roman"/>
                <a:cs typeface="Times New Roman"/>
                <a:sym typeface="Times New Roman"/>
              </a:rPr>
              <a:t>Malware detection - Data understanding</a:t>
            </a:r>
            <a:endParaRPr lang="en-US" sz="2700" b="1">
              <a:solidFill>
                <a:srgbClr val="FFAB40"/>
              </a:solidFill>
              <a:latin typeface="Times New Roman"/>
              <a:ea typeface="Times New Roman"/>
              <a:cs typeface="Times New Roman"/>
              <a:sym typeface="Times New Roman"/>
            </a:endParaRPr>
          </a:p>
        </p:txBody>
      </p:sp>
      <p:pic>
        <p:nvPicPr>
          <p:cNvPr id="4" name="Google Shape;237;p7"/>
          <p:cNvPicPr preferRelativeResize="0"/>
          <p:nvPr/>
        </p:nvPicPr>
        <p:blipFill>
          <a:blip r:embed="rId3">
            <a:alphaModFix/>
          </a:blip>
          <a:stretch>
            <a:fillRect/>
          </a:stretch>
        </p:blipFill>
        <p:spPr>
          <a:xfrm>
            <a:off x="604250" y="1144800"/>
            <a:ext cx="6995571" cy="5549925"/>
          </a:xfrm>
          <a:prstGeom prst="rect">
            <a:avLst/>
          </a:prstGeom>
          <a:noFill/>
          <a:ln>
            <a:noFill/>
          </a:ln>
        </p:spPr>
      </p:pic>
      <p:sp>
        <p:nvSpPr>
          <p:cNvPr id="2" name="Rectangle 1"/>
          <p:cNvSpPr/>
          <p:nvPr/>
        </p:nvSpPr>
        <p:spPr>
          <a:xfrm>
            <a:off x="7993521" y="1159300"/>
            <a:ext cx="3827700" cy="3195747"/>
          </a:xfrm>
          <a:prstGeom prst="rect">
            <a:avLst/>
          </a:prstGeom>
        </p:spPr>
        <p:txBody>
          <a:bodyPr wrap="square">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rgbClr val="FFFFFF"/>
                </a:solidFill>
                <a:latin typeface="Times New Roman"/>
                <a:ea typeface="Times New Roman"/>
                <a:cs typeface="Times New Roman"/>
                <a:sym typeface="Times New Roman"/>
              </a:rPr>
              <a:t>Histogram of mean statistics of pixels for benign and malicious file images </a:t>
            </a:r>
          </a:p>
          <a:p>
            <a:pPr marL="609600" indent="-406400">
              <a:lnSpc>
                <a:spcPct val="150000"/>
              </a:lnSpc>
              <a:spcBef>
                <a:spcPts val="1300"/>
              </a:spcBef>
              <a:spcAft>
                <a:spcPts val="1300"/>
              </a:spcAft>
              <a:buClr>
                <a:srgbClr val="FFFFFF"/>
              </a:buClr>
              <a:buSzPts val="1600"/>
              <a:buFont typeface="Times New Roman"/>
              <a:buChar char="●"/>
            </a:pPr>
            <a:r>
              <a:rPr lang="en-US" sz="2000">
                <a:solidFill>
                  <a:srgbClr val="FFFFFF"/>
                </a:solidFill>
                <a:latin typeface="Times New Roman"/>
                <a:ea typeface="Times New Roman"/>
                <a:cs typeface="Times New Roman"/>
                <a:sym typeface="Times New Roman"/>
              </a:rPr>
              <a:t>To understand the variation in pixel intensities for both classes of images.</a:t>
            </a:r>
          </a:p>
        </p:txBody>
      </p:sp>
      <p:sp>
        <p:nvSpPr>
          <p:cNvPr id="8"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150484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Dataset</a:t>
            </a:r>
            <a:br>
              <a:rPr lang="en-US" sz="2700" b="1">
                <a:solidFill>
                  <a:srgbClr val="FFAB40"/>
                </a:solidFill>
                <a:latin typeface="Times New Roman"/>
                <a:ea typeface="Times New Roman"/>
                <a:cs typeface="Times New Roman"/>
                <a:sym typeface="Times New Roman"/>
              </a:rPr>
            </a:br>
            <a:r>
              <a:rPr lang="en-US" sz="1300" b="1" i="1">
                <a:solidFill>
                  <a:srgbClr val="FFE8CA"/>
                </a:solidFill>
                <a:latin typeface="Times New Roman"/>
                <a:ea typeface="Times New Roman"/>
                <a:cs typeface="Times New Roman"/>
                <a:sym typeface="Times New Roman"/>
              </a:rPr>
              <a:t>Smart Ponzi contract detection - Data description</a:t>
            </a:r>
          </a:p>
        </p:txBody>
      </p:sp>
      <p:grpSp>
        <p:nvGrpSpPr>
          <p:cNvPr id="39" name="Group 38"/>
          <p:cNvGrpSpPr/>
          <p:nvPr/>
        </p:nvGrpSpPr>
        <p:grpSpPr>
          <a:xfrm>
            <a:off x="4165600" y="1257301"/>
            <a:ext cx="7937500" cy="5422900"/>
            <a:chOff x="4984666" y="1603681"/>
            <a:chExt cx="6781235" cy="4619837"/>
          </a:xfrm>
        </p:grpSpPr>
        <p:sp>
          <p:nvSpPr>
            <p:cNvPr id="47" name="Google Shape;268;p9"/>
            <p:cNvSpPr txBox="1"/>
            <p:nvPr/>
          </p:nvSpPr>
          <p:spPr>
            <a:xfrm>
              <a:off x="8988469" y="5512541"/>
              <a:ext cx="2447682" cy="340824"/>
            </a:xfrm>
            <a:prstGeom prst="rect">
              <a:avLst/>
            </a:prstGeom>
            <a:noFill/>
            <a:ln>
              <a:solidFill>
                <a:schemeClr val="accent4">
                  <a:lumMod val="20000"/>
                  <a:lumOff val="80000"/>
                </a:schemeClr>
              </a:solidFill>
            </a:ln>
          </p:spPr>
          <p:txBody>
            <a:bodyPr spcFirstLastPara="1" wrap="square" lIns="91425" tIns="45700" rIns="91425" bIns="45700" anchor="b" anchorCtr="0">
              <a:spAutoFit/>
            </a:bodyPr>
            <a:lstStyle/>
            <a:p>
              <a:pPr algn="ctr"/>
              <a:r>
                <a:rPr lang="en-US" sz="2000">
                  <a:solidFill>
                    <a:schemeClr val="bg1"/>
                  </a:solidFill>
                  <a:latin typeface="Times New Roman" panose="02020603050405020304" pitchFamily="18" charset="0"/>
                  <a:ea typeface="Calibri"/>
                  <a:cs typeface="Times New Roman" panose="02020603050405020304" pitchFamily="18" charset="0"/>
                  <a:sym typeface="Calibri"/>
                </a:rPr>
                <a:t>Smart_Contract_Type.csv</a:t>
              </a:r>
              <a:endParaRPr sz="2000">
                <a:solidFill>
                  <a:schemeClr val="bg1"/>
                </a:solidFill>
                <a:latin typeface="Times New Roman" panose="02020603050405020304" pitchFamily="18" charset="0"/>
                <a:cs typeface="Times New Roman" panose="02020603050405020304" pitchFamily="18" charset="0"/>
              </a:endParaRPr>
            </a:p>
          </p:txBody>
        </p:sp>
        <p:sp>
          <p:nvSpPr>
            <p:cNvPr id="45" name="Google Shape;262;p9"/>
            <p:cNvSpPr txBox="1"/>
            <p:nvPr/>
          </p:nvSpPr>
          <p:spPr>
            <a:xfrm>
              <a:off x="5525959" y="5512541"/>
              <a:ext cx="2522483" cy="340824"/>
            </a:xfrm>
            <a:prstGeom prst="rect">
              <a:avLst/>
            </a:prstGeom>
            <a:noFill/>
            <a:ln>
              <a:solidFill>
                <a:schemeClr val="accent4">
                  <a:lumMod val="20000"/>
                  <a:lumOff val="80000"/>
                </a:schemeClr>
              </a:solidFill>
            </a:ln>
          </p:spPr>
          <p:txBody>
            <a:bodyPr spcFirstLastPara="1" wrap="square" lIns="91425" tIns="45700" rIns="91425" bIns="45700" anchor="b" anchorCtr="0">
              <a:spAutoFit/>
            </a:bodyPr>
            <a:lstStyle/>
            <a:p>
              <a:pPr algn="ctr"/>
              <a:r>
                <a:rPr lang="en-US" sz="2000">
                  <a:solidFill>
                    <a:schemeClr val="bg1"/>
                  </a:solidFill>
                  <a:latin typeface="Times New Roman" panose="02020603050405020304" pitchFamily="18" charset="0"/>
                  <a:ea typeface="Calibri"/>
                  <a:cs typeface="Times New Roman" panose="02020603050405020304" pitchFamily="18" charset="0"/>
                  <a:sym typeface="Calibri"/>
                </a:rPr>
                <a:t>Opcode.txt</a:t>
              </a:r>
              <a:endParaRPr sz="2000">
                <a:solidFill>
                  <a:schemeClr val="bg1"/>
                </a:solidFill>
                <a:latin typeface="Times New Roman" panose="02020603050405020304" pitchFamily="18" charset="0"/>
                <a:cs typeface="Times New Roman" panose="02020603050405020304" pitchFamily="18" charset="0"/>
              </a:endParaRPr>
            </a:p>
          </p:txBody>
        </p:sp>
        <p:sp>
          <p:nvSpPr>
            <p:cNvPr id="40" name="Google Shape;257;p9"/>
            <p:cNvSpPr/>
            <p:nvPr/>
          </p:nvSpPr>
          <p:spPr>
            <a:xfrm>
              <a:off x="4984666" y="1608020"/>
              <a:ext cx="6781235" cy="4615498"/>
            </a:xfrm>
            <a:prstGeom prst="rect">
              <a:avLst/>
            </a:prstGeom>
            <a:noFill/>
            <a:ln w="12700" cap="flat" cmpd="sng">
              <a:solidFill>
                <a:schemeClr val="accent4">
                  <a:lumMod val="20000"/>
                  <a:lumOff val="80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1" name="Google Shape;258;p9"/>
            <p:cNvSpPr/>
            <p:nvPr/>
          </p:nvSpPr>
          <p:spPr>
            <a:xfrm>
              <a:off x="5281128" y="2188652"/>
              <a:ext cx="6372808" cy="3751986"/>
            </a:xfrm>
            <a:prstGeom prst="rect">
              <a:avLst/>
            </a:prstGeom>
            <a:noFill/>
            <a:ln w="12700" cap="flat" cmpd="sng">
              <a:solidFill>
                <a:schemeClr val="accent4">
                  <a:lumMod val="20000"/>
                  <a:lumOff val="80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pic>
          <p:nvPicPr>
            <p:cNvPr id="42" name="Google Shape;259;p9"/>
            <p:cNvPicPr preferRelativeResize="0"/>
            <p:nvPr/>
          </p:nvPicPr>
          <p:blipFill rotWithShape="1">
            <a:blip r:embed="rId3">
              <a:alphaModFix/>
            </a:blip>
            <a:srcRect/>
            <a:stretch/>
          </p:blipFill>
          <p:spPr>
            <a:xfrm>
              <a:off x="4984666" y="1603681"/>
              <a:ext cx="502964" cy="510584"/>
            </a:xfrm>
            <a:prstGeom prst="rect">
              <a:avLst/>
            </a:prstGeom>
            <a:noFill/>
            <a:ln>
              <a:solidFill>
                <a:schemeClr val="accent4">
                  <a:lumMod val="20000"/>
                  <a:lumOff val="80000"/>
                </a:schemeClr>
              </a:solidFill>
            </a:ln>
          </p:spPr>
        </p:pic>
        <p:pic>
          <p:nvPicPr>
            <p:cNvPr id="43" name="Google Shape;260;p9"/>
            <p:cNvPicPr preferRelativeResize="0"/>
            <p:nvPr/>
          </p:nvPicPr>
          <p:blipFill rotWithShape="1">
            <a:blip r:embed="rId4">
              <a:alphaModFix/>
            </a:blip>
            <a:srcRect/>
            <a:stretch/>
          </p:blipFill>
          <p:spPr>
            <a:xfrm>
              <a:off x="5517245" y="1643985"/>
              <a:ext cx="1269956" cy="439233"/>
            </a:xfrm>
            <a:prstGeom prst="rect">
              <a:avLst/>
            </a:prstGeom>
            <a:noFill/>
            <a:ln>
              <a:solidFill>
                <a:schemeClr val="accent4">
                  <a:lumMod val="20000"/>
                  <a:lumOff val="80000"/>
                </a:schemeClr>
              </a:solidFill>
            </a:ln>
          </p:spPr>
        </p:pic>
        <p:pic>
          <p:nvPicPr>
            <p:cNvPr id="44" name="Google Shape;261;p9"/>
            <p:cNvPicPr preferRelativeResize="0"/>
            <p:nvPr/>
          </p:nvPicPr>
          <p:blipFill rotWithShape="1">
            <a:blip r:embed="rId5">
              <a:alphaModFix/>
            </a:blip>
            <a:srcRect/>
            <a:stretch/>
          </p:blipFill>
          <p:spPr>
            <a:xfrm>
              <a:off x="5373315" y="2263845"/>
              <a:ext cx="2286198" cy="266723"/>
            </a:xfrm>
            <a:prstGeom prst="rect">
              <a:avLst/>
            </a:prstGeom>
            <a:noFill/>
            <a:ln>
              <a:solidFill>
                <a:schemeClr val="accent4">
                  <a:lumMod val="20000"/>
                  <a:lumOff val="80000"/>
                </a:schemeClr>
              </a:solidFill>
            </a:ln>
          </p:spPr>
        </p:pic>
        <p:grpSp>
          <p:nvGrpSpPr>
            <p:cNvPr id="46" name="Google Shape;263;p9"/>
            <p:cNvGrpSpPr/>
            <p:nvPr/>
          </p:nvGrpSpPr>
          <p:grpSpPr>
            <a:xfrm>
              <a:off x="8971624" y="2604955"/>
              <a:ext cx="2447682" cy="2838312"/>
              <a:chOff x="8198069" y="2530568"/>
              <a:chExt cx="3352800" cy="3018894"/>
            </a:xfrm>
          </p:grpSpPr>
          <p:grpSp>
            <p:nvGrpSpPr>
              <p:cNvPr id="49" name="Google Shape;264;p9"/>
              <p:cNvGrpSpPr/>
              <p:nvPr/>
            </p:nvGrpSpPr>
            <p:grpSpPr>
              <a:xfrm>
                <a:off x="8356995" y="2640577"/>
                <a:ext cx="3094908" cy="2856725"/>
                <a:chOff x="8294636" y="2604955"/>
                <a:chExt cx="3094908" cy="2659709"/>
              </a:xfrm>
            </p:grpSpPr>
            <p:pic>
              <p:nvPicPr>
                <p:cNvPr id="51" name="Google Shape;265;p9"/>
                <p:cNvPicPr preferRelativeResize="0"/>
                <p:nvPr/>
              </p:nvPicPr>
              <p:blipFill rotWithShape="1">
                <a:blip r:embed="rId6">
                  <a:alphaModFix/>
                </a:blip>
                <a:srcRect/>
                <a:stretch/>
              </p:blipFill>
              <p:spPr>
                <a:xfrm>
                  <a:off x="8402012" y="2604955"/>
                  <a:ext cx="2987532" cy="1539373"/>
                </a:xfrm>
                <a:prstGeom prst="rect">
                  <a:avLst/>
                </a:prstGeom>
                <a:noFill/>
                <a:ln>
                  <a:solidFill>
                    <a:schemeClr val="accent4">
                      <a:lumMod val="20000"/>
                      <a:lumOff val="80000"/>
                    </a:schemeClr>
                  </a:solidFill>
                </a:ln>
              </p:spPr>
            </p:pic>
            <p:pic>
              <p:nvPicPr>
                <p:cNvPr id="52" name="Google Shape;266;p9"/>
                <p:cNvPicPr preferRelativeResize="0"/>
                <p:nvPr/>
              </p:nvPicPr>
              <p:blipFill rotWithShape="1">
                <a:blip r:embed="rId7">
                  <a:alphaModFix/>
                </a:blip>
                <a:srcRect/>
                <a:stretch/>
              </p:blipFill>
              <p:spPr>
                <a:xfrm>
                  <a:off x="8294636" y="4113944"/>
                  <a:ext cx="3081098" cy="1150720"/>
                </a:xfrm>
                <a:prstGeom prst="rect">
                  <a:avLst/>
                </a:prstGeom>
                <a:noFill/>
                <a:ln>
                  <a:solidFill>
                    <a:schemeClr val="accent4">
                      <a:lumMod val="20000"/>
                      <a:lumOff val="80000"/>
                    </a:schemeClr>
                  </a:solidFill>
                </a:ln>
              </p:spPr>
            </p:pic>
          </p:grpSp>
          <p:sp>
            <p:nvSpPr>
              <p:cNvPr id="50" name="Google Shape;267;p9"/>
              <p:cNvSpPr/>
              <p:nvPr/>
            </p:nvSpPr>
            <p:spPr>
              <a:xfrm>
                <a:off x="8198069" y="2530568"/>
                <a:ext cx="3352800" cy="3018894"/>
              </a:xfrm>
              <a:prstGeom prst="rect">
                <a:avLst/>
              </a:prstGeom>
              <a:noFill/>
              <a:ln w="12700" cap="flat" cmpd="sng">
                <a:solidFill>
                  <a:schemeClr val="accent4">
                    <a:lumMod val="20000"/>
                    <a:lumOff val="80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grpSp>
        <p:pic>
          <p:nvPicPr>
            <p:cNvPr id="48" name="Google Shape;269;p9"/>
            <p:cNvPicPr preferRelativeResize="0"/>
            <p:nvPr/>
          </p:nvPicPr>
          <p:blipFill rotWithShape="1">
            <a:blip r:embed="rId8">
              <a:alphaModFix/>
            </a:blip>
            <a:srcRect/>
            <a:stretch/>
          </p:blipFill>
          <p:spPr>
            <a:xfrm>
              <a:off x="5324618" y="2604955"/>
              <a:ext cx="3604509" cy="2838312"/>
            </a:xfrm>
            <a:prstGeom prst="rect">
              <a:avLst/>
            </a:prstGeom>
            <a:noFill/>
            <a:ln w="9525" cap="flat" cmpd="sng">
              <a:solidFill>
                <a:schemeClr val="accent4">
                  <a:lumMod val="20000"/>
                  <a:lumOff val="80000"/>
                </a:schemeClr>
              </a:solidFill>
              <a:prstDash val="solid"/>
              <a:round/>
              <a:headEnd type="none" w="sm" len="sm"/>
              <a:tailEnd type="none" w="sm" len="sm"/>
            </a:ln>
          </p:spPr>
        </p:pic>
      </p:grpSp>
      <p:sp>
        <p:nvSpPr>
          <p:cNvPr id="2" name="Rectangle 1"/>
          <p:cNvSpPr/>
          <p:nvPr/>
        </p:nvSpPr>
        <p:spPr>
          <a:xfrm>
            <a:off x="25399" y="1074370"/>
            <a:ext cx="4055631" cy="5837495"/>
          </a:xfrm>
          <a:prstGeom prst="rect">
            <a:avLst/>
          </a:prstGeom>
        </p:spPr>
        <p:txBody>
          <a:bodyPr wrap="square">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rgbClr val="FFFFFF"/>
                </a:solidFill>
                <a:latin typeface="Times New Roman"/>
                <a:ea typeface="Times New Roman"/>
                <a:cs typeface="Times New Roman"/>
                <a:sym typeface="Times New Roman"/>
              </a:rPr>
              <a:t>Publicly available dataset from GitHub called “</a:t>
            </a:r>
            <a:r>
              <a:rPr lang="en-US" sz="2000">
                <a:solidFill>
                  <a:schemeClr val="accent4">
                    <a:lumMod val="20000"/>
                    <a:lumOff val="80000"/>
                  </a:schemeClr>
                </a:solidFill>
                <a:latin typeface="Times New Roman"/>
                <a:ea typeface="Times New Roman"/>
                <a:cs typeface="Times New Roman"/>
                <a:sym typeface="Times New Roman"/>
              </a:rPr>
              <a:t>DetectionOfPonziContract</a:t>
            </a:r>
            <a:r>
              <a:rPr lang="en-US" sz="2000">
                <a:solidFill>
                  <a:srgbClr val="FFFFFF"/>
                </a:solidFill>
                <a:latin typeface="Times New Roman"/>
                <a:ea typeface="Times New Roman"/>
                <a:cs typeface="Times New Roman"/>
                <a:sym typeface="Times New Roman"/>
              </a:rPr>
              <a:t>”.</a:t>
            </a:r>
          </a:p>
          <a:p>
            <a:pPr marL="609600" indent="-406400">
              <a:lnSpc>
                <a:spcPct val="150000"/>
              </a:lnSpc>
              <a:spcBef>
                <a:spcPts val="1300"/>
              </a:spcBef>
              <a:spcAft>
                <a:spcPts val="1300"/>
              </a:spcAft>
              <a:buClr>
                <a:srgbClr val="FFFFFF"/>
              </a:buClr>
              <a:buSzPts val="1600"/>
              <a:buFont typeface="Times New Roman"/>
              <a:buChar char="●"/>
            </a:pPr>
            <a:r>
              <a:rPr lang="en-US" sz="2000">
                <a:solidFill>
                  <a:srgbClr val="FFFFFF"/>
                </a:solidFill>
                <a:latin typeface="Times New Roman"/>
                <a:ea typeface="Times New Roman"/>
                <a:cs typeface="Times New Roman"/>
                <a:sym typeface="Times New Roman"/>
              </a:rPr>
              <a:t>Collection of concatenated bytecode &amp; opcodes obtained by providing normal and Ponzi smart contract addresses to Etherscan.</a:t>
            </a:r>
          </a:p>
          <a:p>
            <a:pPr marL="609600" indent="-406400">
              <a:lnSpc>
                <a:spcPct val="150000"/>
              </a:lnSpc>
              <a:spcBef>
                <a:spcPts val="1300"/>
              </a:spcBef>
              <a:spcAft>
                <a:spcPts val="1300"/>
              </a:spcAft>
              <a:buClr>
                <a:srgbClr val="FFFFFF"/>
              </a:buClr>
              <a:buSzPts val="1600"/>
              <a:buFont typeface="Times New Roman"/>
              <a:buChar char="●"/>
            </a:pPr>
            <a:r>
              <a:rPr lang="en-US" sz="2000">
                <a:solidFill>
                  <a:srgbClr val="FFFFFF"/>
                </a:solidFill>
                <a:latin typeface="Times New Roman"/>
                <a:ea typeface="Times New Roman"/>
                <a:cs typeface="Times New Roman"/>
                <a:sym typeface="Times New Roman"/>
              </a:rPr>
              <a:t>CSV file has labels to determine if the opcode is normal(0) or is a Ponzi one(1). </a:t>
            </a:r>
          </a:p>
        </p:txBody>
      </p:sp>
      <p:sp>
        <p:nvSpPr>
          <p:cNvPr id="53"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133885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Dataset</a:t>
            </a:r>
            <a:br>
              <a:rPr lang="en-US" sz="2700" b="1">
                <a:solidFill>
                  <a:srgbClr val="FFAB40"/>
                </a:solidFill>
                <a:latin typeface="Times New Roman"/>
                <a:ea typeface="Times New Roman"/>
                <a:cs typeface="Times New Roman"/>
                <a:sym typeface="Times New Roman"/>
              </a:rPr>
            </a:br>
            <a:r>
              <a:rPr lang="en-US" sz="1300" b="1" i="1">
                <a:solidFill>
                  <a:srgbClr val="FFE8CA"/>
                </a:solidFill>
                <a:latin typeface="Times New Roman"/>
                <a:ea typeface="Times New Roman"/>
                <a:cs typeface="Times New Roman"/>
                <a:sym typeface="Times New Roman"/>
              </a:rPr>
              <a:t>Smart Ponzi contract detection - Data understanding</a:t>
            </a:r>
          </a:p>
        </p:txBody>
      </p:sp>
      <p:pic>
        <p:nvPicPr>
          <p:cNvPr id="18" name="Google Shape;277;p10"/>
          <p:cNvPicPr preferRelativeResize="0"/>
          <p:nvPr/>
        </p:nvPicPr>
        <p:blipFill>
          <a:blip r:embed="rId3">
            <a:alphaModFix/>
          </a:blip>
          <a:stretch>
            <a:fillRect/>
          </a:stretch>
        </p:blipFill>
        <p:spPr>
          <a:xfrm>
            <a:off x="520950" y="1186613"/>
            <a:ext cx="6705600" cy="5248275"/>
          </a:xfrm>
          <a:prstGeom prst="rect">
            <a:avLst/>
          </a:prstGeom>
          <a:noFill/>
          <a:ln>
            <a:noFill/>
          </a:ln>
        </p:spPr>
      </p:pic>
      <p:sp>
        <p:nvSpPr>
          <p:cNvPr id="2" name="Rectangle 1"/>
          <p:cNvSpPr/>
          <p:nvPr/>
        </p:nvSpPr>
        <p:spPr>
          <a:xfrm>
            <a:off x="7505700" y="1186613"/>
            <a:ext cx="4445000" cy="4119076"/>
          </a:xfrm>
          <a:prstGeom prst="rect">
            <a:avLst/>
          </a:prstGeom>
        </p:spPr>
        <p:txBody>
          <a:bodyPr wrap="square">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Count plot to determine the number of normal and Ponzi contracts in the dataset.</a:t>
            </a:r>
          </a:p>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Under sampling technique is used for balancing the dataset by reducing the number of abundant class and making it equal to the rare class.</a:t>
            </a:r>
          </a:p>
        </p:txBody>
      </p:sp>
      <p:sp>
        <p:nvSpPr>
          <p:cNvPr id="22"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392499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Dataset</a:t>
            </a:r>
            <a:br>
              <a:rPr lang="en-US" sz="2700" b="1">
                <a:solidFill>
                  <a:srgbClr val="FFAB40"/>
                </a:solidFill>
                <a:latin typeface="Times New Roman"/>
                <a:ea typeface="Times New Roman"/>
                <a:cs typeface="Times New Roman"/>
                <a:sym typeface="Times New Roman"/>
              </a:rPr>
            </a:br>
            <a:r>
              <a:rPr lang="en-US" sz="1300" b="1" i="1">
                <a:solidFill>
                  <a:srgbClr val="FFE8CA"/>
                </a:solidFill>
                <a:latin typeface="Times New Roman"/>
                <a:ea typeface="Times New Roman"/>
                <a:cs typeface="Times New Roman"/>
                <a:sym typeface="Times New Roman"/>
              </a:rPr>
              <a:t>Smart Ponzi contract detection - Data understanding</a:t>
            </a:r>
          </a:p>
        </p:txBody>
      </p:sp>
      <p:pic>
        <p:nvPicPr>
          <p:cNvPr id="7" name="Google Shape;285;g23a888b8d87_0_36"/>
          <p:cNvPicPr preferRelativeResize="0"/>
          <p:nvPr/>
        </p:nvPicPr>
        <p:blipFill>
          <a:blip r:embed="rId3">
            <a:extLst>
              <a:ext uri="{28A0092B-C50C-407E-A947-70E740481C1C}">
                <a14:useLocalDpi xmlns:a14="http://schemas.microsoft.com/office/drawing/2010/main" val="0"/>
              </a:ext>
            </a:extLst>
          </a:blip>
          <a:stretch>
            <a:fillRect/>
          </a:stretch>
        </p:blipFill>
        <p:spPr>
          <a:xfrm>
            <a:off x="560467" y="1537017"/>
            <a:ext cx="11071215" cy="3783975"/>
          </a:xfrm>
          <a:prstGeom prst="rect">
            <a:avLst/>
          </a:prstGeom>
          <a:noFill/>
          <a:ln>
            <a:noFill/>
          </a:ln>
        </p:spPr>
      </p:pic>
      <p:sp>
        <p:nvSpPr>
          <p:cNvPr id="8" name="Google Shape;284;g23a888b8d87_0_36"/>
          <p:cNvSpPr txBox="1"/>
          <p:nvPr/>
        </p:nvSpPr>
        <p:spPr>
          <a:xfrm>
            <a:off x="550025" y="6025177"/>
            <a:ext cx="10955700" cy="400069"/>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sz="2000">
                <a:solidFill>
                  <a:schemeClr val="bg1"/>
                </a:solidFill>
                <a:latin typeface="Times New Roman" panose="02020603050405020304" pitchFamily="18" charset="0"/>
                <a:ea typeface="Calibri"/>
                <a:cs typeface="Times New Roman" panose="02020603050405020304" pitchFamily="18" charset="0"/>
                <a:sym typeface="Calibri"/>
              </a:rPr>
              <a:t>After creating the images from the opcode files, we sampled them for observation</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13</a:t>
            </a:fld>
            <a:endParaRPr lang="en-US"/>
          </a:p>
        </p:txBody>
      </p:sp>
    </p:spTree>
    <p:extLst>
      <p:ext uri="{BB962C8B-B14F-4D97-AF65-F5344CB8AC3E}">
        <p14:creationId xmlns:p14="http://schemas.microsoft.com/office/powerpoint/2010/main" val="1471500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Model description - CNN</a:t>
            </a:r>
            <a:endParaRPr lang="en-US" sz="1300" b="1" i="1">
              <a:solidFill>
                <a:srgbClr val="FFE8CA"/>
              </a:solidFill>
              <a:latin typeface="Times New Roman"/>
              <a:ea typeface="Times New Roman"/>
              <a:cs typeface="Times New Roman"/>
              <a:sym typeface="Times New Roman"/>
            </a:endParaRPr>
          </a:p>
        </p:txBody>
      </p:sp>
      <p:sp>
        <p:nvSpPr>
          <p:cNvPr id="5" name="Google Shape;338;p15"/>
          <p:cNvSpPr txBox="1"/>
          <p:nvPr/>
        </p:nvSpPr>
        <p:spPr>
          <a:xfrm>
            <a:off x="388321" y="1567218"/>
            <a:ext cx="4746303" cy="3708667"/>
          </a:xfrm>
          <a:prstGeom prst="rect">
            <a:avLst/>
          </a:prstGeom>
          <a:noFill/>
          <a:ln>
            <a:noFill/>
          </a:ln>
        </p:spPr>
        <p:txBody>
          <a:bodyPr spcFirstLastPara="1" wrap="square" lIns="91425" tIns="45700" rIns="91425" bIns="45700" anchor="t" anchorCtr="0">
            <a:spAutoFit/>
          </a:bodyPr>
          <a:lstStyle/>
          <a:p>
            <a:pPr algn="just"/>
            <a:r>
              <a:rPr lang="en-US" sz="2000" b="1">
                <a:solidFill>
                  <a:schemeClr val="bg1"/>
                </a:solidFill>
                <a:latin typeface="Times New Roman" panose="02020603050405020304" pitchFamily="18" charset="0"/>
                <a:ea typeface="Calibri"/>
                <a:cs typeface="Times New Roman" panose="02020603050405020304" pitchFamily="18" charset="0"/>
                <a:sym typeface="Calibri"/>
              </a:rPr>
              <a:t>Why </a:t>
            </a:r>
            <a:r>
              <a:rPr lang="en-US" sz="2000" b="1">
                <a:solidFill>
                  <a:schemeClr val="accent4">
                    <a:lumMod val="20000"/>
                    <a:lumOff val="80000"/>
                  </a:schemeClr>
                </a:solidFill>
                <a:latin typeface="Times New Roman" panose="02020603050405020304" pitchFamily="18" charset="0"/>
                <a:ea typeface="Calibri"/>
                <a:cs typeface="Times New Roman" panose="02020603050405020304" pitchFamily="18" charset="0"/>
                <a:sym typeface="Calibri"/>
              </a:rPr>
              <a:t>Convolutional Neural Network</a:t>
            </a:r>
            <a:r>
              <a:rPr lang="en-US" sz="2000" b="1">
                <a:solidFill>
                  <a:schemeClr val="bg1"/>
                </a:solidFill>
                <a:latin typeface="Times New Roman" panose="02020603050405020304" pitchFamily="18" charset="0"/>
                <a:ea typeface="Calibri"/>
                <a:cs typeface="Times New Roman" panose="02020603050405020304" pitchFamily="18" charset="0"/>
                <a:sym typeface="Calibri"/>
              </a:rPr>
              <a:t>?</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panose="02020603050405020304" pitchFamily="18" charset="0"/>
                <a:ea typeface="Times New Roman"/>
                <a:cs typeface="Times New Roman" panose="02020603050405020304" pitchFamily="18" charset="0"/>
                <a:sym typeface="Times New Roman"/>
              </a:rPr>
              <a:t>We are using image representation of binary files to train our model.</a:t>
            </a:r>
          </a:p>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panose="02020603050405020304" pitchFamily="18" charset="0"/>
                <a:ea typeface="Times New Roman"/>
                <a:cs typeface="Times New Roman" panose="02020603050405020304" pitchFamily="18" charset="0"/>
                <a:sym typeface="Times New Roman"/>
              </a:rPr>
              <a:t>CNN works best with image data.</a:t>
            </a:r>
          </a:p>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panose="02020603050405020304" pitchFamily="18" charset="0"/>
                <a:ea typeface="Times New Roman"/>
                <a:cs typeface="Times New Roman" panose="02020603050405020304" pitchFamily="18" charset="0"/>
                <a:sym typeface="Times New Roman"/>
              </a:rPr>
              <a:t>Hence, using CNN as our predictive model.</a:t>
            </a:r>
          </a:p>
        </p:txBody>
      </p:sp>
      <p:pic>
        <p:nvPicPr>
          <p:cNvPr id="9" name="Google Shape;339;p15"/>
          <p:cNvPicPr preferRelativeResize="0"/>
          <p:nvPr/>
        </p:nvPicPr>
        <p:blipFill rotWithShape="1">
          <a:blip r:embed="rId3">
            <a:alphaModFix/>
          </a:blip>
          <a:srcRect/>
          <a:stretch/>
        </p:blipFill>
        <p:spPr>
          <a:xfrm>
            <a:off x="5515624" y="1567218"/>
            <a:ext cx="6400094" cy="3382907"/>
          </a:xfrm>
          <a:prstGeom prst="rect">
            <a:avLst/>
          </a:prstGeom>
          <a:noFill/>
          <a:ln>
            <a:noFill/>
          </a:ln>
        </p:spPr>
      </p:pic>
      <p:sp>
        <p:nvSpPr>
          <p:cNvPr id="10"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4"/>
              </a:rPr>
              <a:t>Image source</a:t>
            </a:r>
            <a:endParaRPr sz="800">
              <a:solidFill>
                <a:schemeClr val="lt1"/>
              </a:solidFill>
              <a:latin typeface="Times New Roman"/>
              <a:ea typeface="Times New Roman"/>
              <a:cs typeface="Times New Roman"/>
              <a:sym typeface="Times New Roman"/>
            </a:endParaRPr>
          </a:p>
        </p:txBody>
      </p:sp>
      <p:sp>
        <p:nvSpPr>
          <p:cNvPr id="3" name="Slide Number Placeholder 2"/>
          <p:cNvSpPr>
            <a:spLocks noGrp="1"/>
          </p:cNvSpPr>
          <p:nvPr>
            <p:ph type="sldNum" idx="12"/>
          </p:nvPr>
        </p:nvSpPr>
        <p:spPr/>
        <p:txBody>
          <a:bodyPr/>
          <a:lstStyle/>
          <a:p>
            <a:fld id="{00000000-1234-1234-1234-123412341234}" type="slidenum">
              <a:rPr lang="en-US" smtClean="0"/>
              <a:pPr/>
              <a:t>14</a:t>
            </a:fld>
            <a:endParaRPr lang="en-US"/>
          </a:p>
        </p:txBody>
      </p:sp>
    </p:spTree>
    <p:extLst>
      <p:ext uri="{BB962C8B-B14F-4D97-AF65-F5344CB8AC3E}">
        <p14:creationId xmlns:p14="http://schemas.microsoft.com/office/powerpoint/2010/main" val="3057063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Model description - CNN</a:t>
            </a:r>
            <a:endParaRPr lang="en-US" sz="1300" b="1" i="1">
              <a:solidFill>
                <a:srgbClr val="FFE8CA"/>
              </a:solidFill>
              <a:latin typeface="Times New Roman"/>
              <a:ea typeface="Times New Roman"/>
              <a:cs typeface="Times New Roman"/>
              <a:sym typeface="Times New Roman"/>
            </a:endParaRPr>
          </a:p>
        </p:txBody>
      </p:sp>
      <p:sp>
        <p:nvSpPr>
          <p:cNvPr id="7" name="Google Shape;346;p16"/>
          <p:cNvSpPr txBox="1"/>
          <p:nvPr/>
        </p:nvSpPr>
        <p:spPr>
          <a:xfrm>
            <a:off x="241300" y="1484227"/>
            <a:ext cx="2977759" cy="1015622"/>
          </a:xfrm>
          <a:prstGeom prst="rect">
            <a:avLst/>
          </a:prstGeom>
          <a:noFill/>
          <a:ln w="12700" cap="flat" cmpd="sng">
            <a:solidFill>
              <a:schemeClr val="bg1"/>
            </a:solidFill>
            <a:prstDash val="solid"/>
            <a:miter lim="800000"/>
            <a:headEnd type="none" w="sm" len="sm"/>
            <a:tailEnd type="none" w="sm" len="sm"/>
          </a:ln>
        </p:spPr>
        <p:txBody>
          <a:bodyPr spcFirstLastPara="1" wrap="square" lIns="91425" tIns="45700" rIns="91425" bIns="45700" anchor="t" anchorCtr="0">
            <a:spAutoFit/>
          </a:bodyPr>
          <a:lstStyle/>
          <a:p>
            <a:pPr algn="just"/>
            <a:r>
              <a:rPr lang="en-US" sz="2000">
                <a:solidFill>
                  <a:schemeClr val="bg1"/>
                </a:solidFill>
                <a:latin typeface="Times New Roman" panose="02020603050405020304" pitchFamily="18" charset="0"/>
                <a:ea typeface="Calibri"/>
                <a:cs typeface="Times New Roman" panose="02020603050405020304" pitchFamily="18" charset="0"/>
                <a:sym typeface="Calibri"/>
              </a:rPr>
              <a:t>Input to the model are images of benign and malicious binary files.</a:t>
            </a:r>
            <a:endParaRPr sz="2000">
              <a:solidFill>
                <a:schemeClr val="bg1"/>
              </a:solidFill>
              <a:latin typeface="Times New Roman" panose="02020603050405020304" pitchFamily="18" charset="0"/>
              <a:cs typeface="Times New Roman" panose="02020603050405020304" pitchFamily="18" charset="0"/>
            </a:endParaRPr>
          </a:p>
        </p:txBody>
      </p:sp>
      <p:sp>
        <p:nvSpPr>
          <p:cNvPr id="8" name="Google Shape;347;p16"/>
          <p:cNvSpPr/>
          <p:nvPr/>
        </p:nvSpPr>
        <p:spPr>
          <a:xfrm rot="10800000">
            <a:off x="5418553" y="3172408"/>
            <a:ext cx="247663" cy="181442"/>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grpSp>
        <p:nvGrpSpPr>
          <p:cNvPr id="10" name="Google Shape;348;p16"/>
          <p:cNvGrpSpPr/>
          <p:nvPr/>
        </p:nvGrpSpPr>
        <p:grpSpPr>
          <a:xfrm>
            <a:off x="2720049" y="2611917"/>
            <a:ext cx="6764605" cy="2347585"/>
            <a:chOff x="4558178" y="2311108"/>
            <a:chExt cx="6764605" cy="2591025"/>
          </a:xfrm>
          <a:noFill/>
        </p:grpSpPr>
        <p:pic>
          <p:nvPicPr>
            <p:cNvPr id="11" name="Google Shape;349;p16"/>
            <p:cNvPicPr preferRelativeResize="0"/>
            <p:nvPr/>
          </p:nvPicPr>
          <p:blipFill rotWithShape="1">
            <a:blip r:embed="rId3">
              <a:alphaModFix/>
            </a:blip>
            <a:srcRect/>
            <a:stretch/>
          </p:blipFill>
          <p:spPr>
            <a:xfrm>
              <a:off x="4558178" y="2311108"/>
              <a:ext cx="6751905" cy="2591025"/>
            </a:xfrm>
            <a:prstGeom prst="rect">
              <a:avLst/>
            </a:prstGeom>
            <a:grpFill/>
            <a:ln>
              <a:noFill/>
            </a:ln>
          </p:spPr>
        </p:pic>
        <p:pic>
          <p:nvPicPr>
            <p:cNvPr id="12" name="Google Shape;350;p16"/>
            <p:cNvPicPr preferRelativeResize="0"/>
            <p:nvPr/>
          </p:nvPicPr>
          <p:blipFill rotWithShape="1">
            <a:blip r:embed="rId4">
              <a:alphaModFix/>
            </a:blip>
            <a:srcRect l="41745" t="14345" r="36989" b="27880"/>
            <a:stretch/>
          </p:blipFill>
          <p:spPr>
            <a:xfrm>
              <a:off x="4660656" y="2974132"/>
              <a:ext cx="1288010" cy="909736"/>
            </a:xfrm>
            <a:prstGeom prst="rect">
              <a:avLst/>
            </a:prstGeom>
            <a:grpFill/>
            <a:ln w="9525" cap="flat" cmpd="sng">
              <a:solidFill>
                <a:schemeClr val="dk1"/>
              </a:solidFill>
              <a:prstDash val="solid"/>
              <a:round/>
              <a:headEnd type="none" w="sm" len="sm"/>
              <a:tailEnd type="none" w="sm" len="sm"/>
            </a:ln>
          </p:spPr>
        </p:pic>
        <p:cxnSp>
          <p:nvCxnSpPr>
            <p:cNvPr id="13" name="Google Shape;351;p16"/>
            <p:cNvCxnSpPr>
              <a:stCxn id="12" idx="3"/>
            </p:cNvCxnSpPr>
            <p:nvPr/>
          </p:nvCxnSpPr>
          <p:spPr>
            <a:xfrm rot="10800000">
              <a:off x="5700866" y="3353700"/>
              <a:ext cx="247800" cy="75300"/>
            </a:xfrm>
            <a:prstGeom prst="straightConnector1">
              <a:avLst/>
            </a:prstGeom>
            <a:grpFill/>
            <a:ln w="9525" cap="flat" cmpd="sng">
              <a:solidFill>
                <a:srgbClr val="A5A5A5"/>
              </a:solidFill>
              <a:prstDash val="solid"/>
              <a:miter lim="800000"/>
              <a:headEnd type="none" w="sm" len="sm"/>
              <a:tailEnd type="none" w="sm" len="sm"/>
            </a:ln>
          </p:spPr>
        </p:cxnSp>
        <p:sp>
          <p:nvSpPr>
            <p:cNvPr id="14" name="Google Shape;352;p16"/>
            <p:cNvSpPr/>
            <p:nvPr/>
          </p:nvSpPr>
          <p:spPr>
            <a:xfrm>
              <a:off x="10478277" y="2806181"/>
              <a:ext cx="831806" cy="335902"/>
            </a:xfrm>
            <a:prstGeom prst="roundRect">
              <a:avLst>
                <a:gd name="adj" fmla="val 16667"/>
              </a:avLst>
            </a:prstGeom>
            <a:solidFill>
              <a:schemeClr val="bg2">
                <a:lumMod val="20000"/>
                <a:lumOff val="80000"/>
              </a:schemeClr>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800">
                  <a:solidFill>
                    <a:schemeClr val="dk1"/>
                  </a:solidFill>
                  <a:latin typeface="Calibri"/>
                  <a:ea typeface="Calibri"/>
                  <a:cs typeface="Calibri"/>
                  <a:sym typeface="Calibri"/>
                </a:rPr>
                <a:t>Malignant</a:t>
              </a:r>
              <a:endParaRPr/>
            </a:p>
          </p:txBody>
        </p:sp>
        <p:sp>
          <p:nvSpPr>
            <p:cNvPr id="15" name="Google Shape;353;p16"/>
            <p:cNvSpPr/>
            <p:nvPr/>
          </p:nvSpPr>
          <p:spPr>
            <a:xfrm>
              <a:off x="10490977" y="3407500"/>
              <a:ext cx="831806" cy="335902"/>
            </a:xfrm>
            <a:prstGeom prst="roundRect">
              <a:avLst>
                <a:gd name="adj" fmla="val 16667"/>
              </a:avLst>
            </a:prstGeom>
            <a:solidFill>
              <a:schemeClr val="bg2">
                <a:lumMod val="20000"/>
                <a:lumOff val="80000"/>
              </a:schemeClr>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800">
                  <a:solidFill>
                    <a:schemeClr val="dk1"/>
                  </a:solidFill>
                  <a:latin typeface="Calibri"/>
                  <a:ea typeface="Calibri"/>
                  <a:cs typeface="Calibri"/>
                  <a:sym typeface="Calibri"/>
                </a:rPr>
                <a:t>Benign</a:t>
              </a:r>
              <a:endParaRPr/>
            </a:p>
          </p:txBody>
        </p:sp>
      </p:grpSp>
      <p:sp>
        <p:nvSpPr>
          <p:cNvPr id="16" name="Google Shape;354;p16"/>
          <p:cNvSpPr/>
          <p:nvPr/>
        </p:nvSpPr>
        <p:spPr>
          <a:xfrm>
            <a:off x="3649633" y="3364818"/>
            <a:ext cx="213240" cy="177611"/>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17" name="Google Shape;355;p16"/>
          <p:cNvCxnSpPr>
            <a:stCxn id="7" idx="2"/>
            <a:endCxn id="11" idx="1"/>
          </p:cNvCxnSpPr>
          <p:nvPr/>
        </p:nvCxnSpPr>
        <p:spPr>
          <a:xfrm rot="16200000" flipH="1">
            <a:off x="1582184" y="2647844"/>
            <a:ext cx="1285861" cy="989869"/>
          </a:xfrm>
          <a:prstGeom prst="curvedConnector2">
            <a:avLst/>
          </a:prstGeom>
          <a:noFill/>
          <a:ln w="19050" cap="flat" cmpd="sng">
            <a:solidFill>
              <a:schemeClr val="accent4">
                <a:lumMod val="40000"/>
                <a:lumOff val="60000"/>
              </a:schemeClr>
            </a:solidFill>
            <a:prstDash val="solid"/>
            <a:miter lim="800000"/>
            <a:headEnd type="none" w="sm" len="sm"/>
            <a:tailEnd type="triangle" w="med" len="med"/>
          </a:ln>
        </p:spPr>
      </p:cxnSp>
      <p:sp>
        <p:nvSpPr>
          <p:cNvPr id="18" name="Google Shape;356;p16"/>
          <p:cNvSpPr txBox="1"/>
          <p:nvPr/>
        </p:nvSpPr>
        <p:spPr>
          <a:xfrm>
            <a:off x="4155905" y="5524662"/>
            <a:ext cx="4268357" cy="923330"/>
          </a:xfrm>
          <a:prstGeom prst="rect">
            <a:avLst/>
          </a:prstGeom>
          <a:noFill/>
          <a:ln w="12700" cap="flat" cmpd="sng">
            <a:solidFill>
              <a:schemeClr val="bg1"/>
            </a:solidFill>
            <a:prstDash val="solid"/>
            <a:miter lim="800000"/>
            <a:headEnd type="none" w="sm" len="sm"/>
            <a:tailEnd type="none" w="sm" len="sm"/>
          </a:ln>
        </p:spPr>
        <p:txBody>
          <a:bodyPr spcFirstLastPara="1" wrap="square" lIns="91425" tIns="45700" rIns="91425" bIns="45700" anchor="t" anchorCtr="0">
            <a:spAutoFit/>
          </a:bodyPr>
          <a:lstStyle/>
          <a:p>
            <a:pPr algn="just"/>
            <a:r>
              <a:rPr lang="en-US" sz="1800">
                <a:solidFill>
                  <a:schemeClr val="bg1"/>
                </a:solidFill>
                <a:latin typeface="Calibri"/>
                <a:ea typeface="Calibri"/>
                <a:cs typeface="Calibri"/>
                <a:sym typeface="Calibri"/>
              </a:rPr>
              <a:t>CNN model has two convolutional layer with </a:t>
            </a:r>
            <a:r>
              <a:rPr lang="en-US" sz="1800" err="1">
                <a:solidFill>
                  <a:schemeClr val="bg1"/>
                </a:solidFill>
                <a:latin typeface="Calibri"/>
                <a:ea typeface="Calibri"/>
                <a:cs typeface="Calibri"/>
                <a:sym typeface="Calibri"/>
              </a:rPr>
              <a:t>ReLU</a:t>
            </a:r>
            <a:r>
              <a:rPr lang="en-US" sz="1800">
                <a:solidFill>
                  <a:schemeClr val="bg1"/>
                </a:solidFill>
                <a:latin typeface="Calibri"/>
                <a:ea typeface="Calibri"/>
                <a:cs typeface="Calibri"/>
                <a:sym typeface="Calibri"/>
              </a:rPr>
              <a:t> activation function, pooling layer and dense layer (fully-connected layer).</a:t>
            </a:r>
            <a:endParaRPr>
              <a:solidFill>
                <a:schemeClr val="bg1"/>
              </a:solidFill>
            </a:endParaRPr>
          </a:p>
        </p:txBody>
      </p:sp>
      <p:sp>
        <p:nvSpPr>
          <p:cNvPr id="19" name="Google Shape;357;p16"/>
          <p:cNvSpPr/>
          <p:nvPr/>
        </p:nvSpPr>
        <p:spPr>
          <a:xfrm rot="16200000">
            <a:off x="5936864" y="3124755"/>
            <a:ext cx="706441" cy="3879035"/>
          </a:xfrm>
          <a:prstGeom prst="leftBrace">
            <a:avLst>
              <a:gd name="adj1" fmla="val 8333"/>
              <a:gd name="adj2" fmla="val 50000"/>
            </a:avLst>
          </a:prstGeom>
          <a:noFill/>
          <a:ln w="19050" cap="flat" cmpd="sng">
            <a:solidFill>
              <a:schemeClr val="accent6">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dk1"/>
              </a:solidFill>
              <a:latin typeface="Calibri"/>
              <a:ea typeface="Calibri"/>
              <a:cs typeface="Calibri"/>
              <a:sym typeface="Calibri"/>
            </a:endParaRPr>
          </a:p>
        </p:txBody>
      </p:sp>
      <p:sp>
        <p:nvSpPr>
          <p:cNvPr id="20" name="Google Shape;358;p16"/>
          <p:cNvSpPr txBox="1"/>
          <p:nvPr/>
        </p:nvSpPr>
        <p:spPr>
          <a:xfrm>
            <a:off x="8424262" y="1358948"/>
            <a:ext cx="3589938" cy="1015622"/>
          </a:xfrm>
          <a:prstGeom prst="rect">
            <a:avLst/>
          </a:prstGeom>
          <a:noFill/>
          <a:ln w="12700" cap="flat" cmpd="sng">
            <a:solidFill>
              <a:schemeClr val="bg1"/>
            </a:solidFill>
            <a:prstDash val="solid"/>
            <a:miter lim="800000"/>
            <a:headEnd type="none" w="sm" len="sm"/>
            <a:tailEnd type="none" w="sm" len="sm"/>
          </a:ln>
        </p:spPr>
        <p:txBody>
          <a:bodyPr spcFirstLastPara="1" wrap="square" lIns="91425" tIns="45700" rIns="91425" bIns="45700" anchor="t" anchorCtr="0">
            <a:spAutoFit/>
          </a:bodyPr>
          <a:lstStyle/>
          <a:p>
            <a:pPr algn="just"/>
            <a:r>
              <a:rPr lang="en-US" sz="2000">
                <a:solidFill>
                  <a:schemeClr val="bg1"/>
                </a:solidFill>
                <a:latin typeface="Times New Roman" panose="02020603050405020304" pitchFamily="18" charset="0"/>
                <a:ea typeface="Calibri"/>
                <a:cs typeface="Times New Roman" panose="02020603050405020304" pitchFamily="18" charset="0"/>
                <a:sym typeface="Calibri"/>
              </a:rPr>
              <a:t>Binary output predicting if input image is of benign binary file or of a malicious binary file.</a:t>
            </a:r>
            <a:endParaRPr sz="2000">
              <a:solidFill>
                <a:schemeClr val="bg1"/>
              </a:solidFill>
              <a:latin typeface="Times New Roman" panose="02020603050405020304" pitchFamily="18" charset="0"/>
              <a:cs typeface="Times New Roman" panose="02020603050405020304" pitchFamily="18" charset="0"/>
            </a:endParaRPr>
          </a:p>
        </p:txBody>
      </p:sp>
      <p:sp>
        <p:nvSpPr>
          <p:cNvPr id="3" name="Right Brace 2"/>
          <p:cNvSpPr/>
          <p:nvPr/>
        </p:nvSpPr>
        <p:spPr>
          <a:xfrm>
            <a:off x="9690100" y="3096656"/>
            <a:ext cx="235826" cy="812983"/>
          </a:xfrm>
          <a:prstGeom prst="rightBrac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Arrow Connector 24"/>
          <p:cNvCxnSpPr/>
          <p:nvPr/>
        </p:nvCxnSpPr>
        <p:spPr>
          <a:xfrm rot="5400000">
            <a:off x="9805978" y="2552225"/>
            <a:ext cx="1096271" cy="729374"/>
          </a:xfrm>
          <a:prstGeom prst="curvedConnector4">
            <a:avLst>
              <a:gd name="adj1" fmla="val 46520"/>
              <a:gd name="adj2" fmla="val 46022"/>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Slide Number Placeholder 28"/>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3706249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Predictive model – CNN</a:t>
            </a:r>
          </a:p>
          <a:p>
            <a:pPr algn="ctr"/>
            <a:r>
              <a:rPr lang="en-US" sz="1300" b="1" i="1">
                <a:solidFill>
                  <a:srgbClr val="FFE8CA"/>
                </a:solidFill>
                <a:latin typeface="Times New Roman"/>
                <a:ea typeface="Times New Roman"/>
                <a:cs typeface="Times New Roman"/>
                <a:sym typeface="Times New Roman"/>
              </a:rPr>
              <a:t>Malware detection</a:t>
            </a:r>
          </a:p>
        </p:txBody>
      </p:sp>
      <p:pic>
        <p:nvPicPr>
          <p:cNvPr id="7" name="Google Shape;299;p12"/>
          <p:cNvPicPr preferRelativeResize="0"/>
          <p:nvPr/>
        </p:nvPicPr>
        <p:blipFill rotWithShape="1">
          <a:blip r:embed="rId3">
            <a:alphaModFix/>
          </a:blip>
          <a:srcRect/>
          <a:stretch/>
        </p:blipFill>
        <p:spPr>
          <a:xfrm>
            <a:off x="874806" y="1477320"/>
            <a:ext cx="4760049" cy="4292859"/>
          </a:xfrm>
          <a:prstGeom prst="rect">
            <a:avLst/>
          </a:prstGeom>
          <a:noFill/>
          <a:ln w="9525" cap="flat" cmpd="sng">
            <a:solidFill>
              <a:schemeClr val="dk1"/>
            </a:solidFill>
            <a:prstDash val="solid"/>
            <a:round/>
            <a:headEnd type="none" w="sm" len="sm"/>
            <a:tailEnd type="none" w="sm" len="sm"/>
          </a:ln>
        </p:spPr>
      </p:pic>
      <p:pic>
        <p:nvPicPr>
          <p:cNvPr id="8" name="Google Shape;300;p12"/>
          <p:cNvPicPr preferRelativeResize="0"/>
          <p:nvPr/>
        </p:nvPicPr>
        <p:blipFill rotWithShape="1">
          <a:blip r:embed="rId4">
            <a:alphaModFix/>
          </a:blip>
          <a:srcRect/>
          <a:stretch/>
        </p:blipFill>
        <p:spPr>
          <a:xfrm>
            <a:off x="7142659" y="1477322"/>
            <a:ext cx="4174537" cy="4292859"/>
          </a:xfrm>
          <a:prstGeom prst="rect">
            <a:avLst/>
          </a:prstGeom>
          <a:noFill/>
          <a:ln w="9525" cap="flat" cmpd="sng">
            <a:solidFill>
              <a:schemeClr val="dk1"/>
            </a:solidFill>
            <a:prstDash val="solid"/>
            <a:round/>
            <a:headEnd type="none" w="sm" len="sm"/>
            <a:tailEnd type="none" w="sm" len="sm"/>
          </a:ln>
        </p:spPr>
      </p:pic>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269832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Predictive model – CNN</a:t>
            </a:r>
          </a:p>
          <a:p>
            <a:pPr algn="ctr"/>
            <a:r>
              <a:rPr lang="en-US" sz="1300" b="1" i="1">
                <a:solidFill>
                  <a:srgbClr val="FFE8CA"/>
                </a:solidFill>
                <a:latin typeface="Times New Roman"/>
                <a:ea typeface="Times New Roman"/>
                <a:cs typeface="Times New Roman"/>
                <a:sym typeface="Times New Roman"/>
              </a:rPr>
              <a:t>Malware detection</a:t>
            </a:r>
          </a:p>
        </p:txBody>
      </p:sp>
      <p:grpSp>
        <p:nvGrpSpPr>
          <p:cNvPr id="31" name="Group 30"/>
          <p:cNvGrpSpPr/>
          <p:nvPr/>
        </p:nvGrpSpPr>
        <p:grpSpPr>
          <a:xfrm>
            <a:off x="1075129" y="1403750"/>
            <a:ext cx="10041742" cy="4223313"/>
            <a:chOff x="1075129" y="1403750"/>
            <a:chExt cx="10041742" cy="4223313"/>
          </a:xfrm>
        </p:grpSpPr>
        <p:pic>
          <p:nvPicPr>
            <p:cNvPr id="21" name="Google Shape;292;p11"/>
            <p:cNvPicPr preferRelativeResize="0"/>
            <p:nvPr/>
          </p:nvPicPr>
          <p:blipFill rotWithShape="1">
            <a:blip r:embed="rId3">
              <a:alphaModFix/>
            </a:blip>
            <a:srcRect/>
            <a:stretch/>
          </p:blipFill>
          <p:spPr>
            <a:xfrm>
              <a:off x="1075129" y="1403750"/>
              <a:ext cx="10041742" cy="4223313"/>
            </a:xfrm>
            <a:prstGeom prst="rect">
              <a:avLst/>
            </a:prstGeom>
            <a:noFill/>
            <a:ln>
              <a:solidFill>
                <a:schemeClr val="bg1"/>
              </a:solidFill>
            </a:ln>
          </p:spPr>
        </p:pic>
        <p:cxnSp>
          <p:nvCxnSpPr>
            <p:cNvPr id="9" name="Straight Arrow Connector 8"/>
            <p:cNvCxnSpPr/>
            <p:nvPr/>
          </p:nvCxnSpPr>
          <p:spPr>
            <a:xfrm flipV="1">
              <a:off x="6781800" y="2425700"/>
              <a:ext cx="1854200" cy="4826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794500" y="3238500"/>
              <a:ext cx="1841500" cy="4318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886200" y="3238500"/>
              <a:ext cx="12065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326;p14"/>
            <p:cNvSpPr/>
            <p:nvPr/>
          </p:nvSpPr>
          <p:spPr>
            <a:xfrm>
              <a:off x="2072678" y="4547710"/>
              <a:ext cx="1813522" cy="317241"/>
            </a:xfrm>
            <a:prstGeom prst="rect">
              <a:avLst/>
            </a:prstGeom>
            <a:noFill/>
            <a:ln>
              <a:solidFill>
                <a:schemeClr val="bg1"/>
              </a:solidFill>
            </a:ln>
          </p:spPr>
          <p:txBody>
            <a:bodyPr spcFirstLastPara="1" wrap="square" lIns="91425" tIns="45700" rIns="91425" bIns="45700" anchor="ctr" anchorCtr="0">
              <a:noAutofit/>
            </a:bodyPr>
            <a:lstStyle/>
            <a:p>
              <a:pPr algn="ctr"/>
              <a:r>
                <a:rPr lang="en-US" sz="1200">
                  <a:solidFill>
                    <a:schemeClr val="bg1"/>
                  </a:solidFill>
                  <a:latin typeface="Calibri"/>
                  <a:ea typeface="Calibri"/>
                  <a:cs typeface="Calibri"/>
                  <a:sym typeface="Calibri"/>
                </a:rPr>
                <a:t>Input Data</a:t>
              </a:r>
              <a:endParaRPr>
                <a:solidFill>
                  <a:schemeClr val="bg1"/>
                </a:solidFill>
              </a:endParaRPr>
            </a:p>
          </p:txBody>
        </p:sp>
        <p:sp>
          <p:nvSpPr>
            <p:cNvPr id="29" name="Google Shape;319;p14"/>
            <p:cNvSpPr/>
            <p:nvPr/>
          </p:nvSpPr>
          <p:spPr>
            <a:xfrm>
              <a:off x="5327922" y="4547710"/>
              <a:ext cx="1536155" cy="329777"/>
            </a:xfrm>
            <a:prstGeom prst="rect">
              <a:avLst/>
            </a:prstGeom>
            <a:noFill/>
            <a:ln>
              <a:solidFill>
                <a:schemeClr val="bg1"/>
              </a:solidFill>
            </a:ln>
          </p:spPr>
          <p:txBody>
            <a:bodyPr spcFirstLastPara="1" wrap="square" lIns="91425" tIns="45700" rIns="91425" bIns="45700" anchor="ctr" anchorCtr="0">
              <a:noAutofit/>
            </a:bodyPr>
            <a:lstStyle/>
            <a:p>
              <a:pPr algn="ctr"/>
              <a:r>
                <a:rPr lang="en-US" sz="1200">
                  <a:solidFill>
                    <a:schemeClr val="bg1"/>
                  </a:solidFill>
                  <a:latin typeface="Calibri"/>
                  <a:ea typeface="Calibri"/>
                  <a:cs typeface="Calibri"/>
                  <a:sym typeface="Calibri"/>
                </a:rPr>
                <a:t>Deep Learning Model</a:t>
              </a:r>
              <a:endParaRPr>
                <a:solidFill>
                  <a:schemeClr val="bg1"/>
                </a:solidFill>
              </a:endParaRPr>
            </a:p>
          </p:txBody>
        </p:sp>
        <p:sp>
          <p:nvSpPr>
            <p:cNvPr id="30" name="Google Shape;318;p14"/>
            <p:cNvSpPr/>
            <p:nvPr/>
          </p:nvSpPr>
          <p:spPr>
            <a:xfrm>
              <a:off x="8636000" y="4547709"/>
              <a:ext cx="1813522" cy="317241"/>
            </a:xfrm>
            <a:prstGeom prst="rect">
              <a:avLst/>
            </a:prstGeom>
            <a:noFill/>
            <a:ln>
              <a:solidFill>
                <a:schemeClr val="bg1"/>
              </a:solidFill>
            </a:ln>
          </p:spPr>
          <p:txBody>
            <a:bodyPr spcFirstLastPara="1" wrap="square" lIns="91425" tIns="45700" rIns="91425" bIns="45700" anchor="ctr" anchorCtr="0">
              <a:noAutofit/>
            </a:bodyPr>
            <a:lstStyle/>
            <a:p>
              <a:pPr algn="ctr"/>
              <a:r>
                <a:rPr lang="en-US" sz="1200">
                  <a:solidFill>
                    <a:schemeClr val="bg1"/>
                  </a:solidFill>
                  <a:latin typeface="Calibri"/>
                  <a:ea typeface="Calibri"/>
                  <a:cs typeface="Calibri"/>
                  <a:sym typeface="Calibri"/>
                </a:rPr>
                <a:t>Output</a:t>
              </a:r>
              <a:endParaRPr>
                <a:solidFill>
                  <a:schemeClr val="bg1"/>
                </a:solidFill>
              </a:endParaRPr>
            </a:p>
          </p:txBody>
        </p:sp>
      </p:grpSp>
      <p:sp>
        <p:nvSpPr>
          <p:cNvPr id="32" name="Slide Number Placeholder 3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00157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Predictive model – CNN</a:t>
            </a:r>
          </a:p>
          <a:p>
            <a:pPr algn="ctr"/>
            <a:r>
              <a:rPr lang="en-US" sz="1300" b="1" i="1">
                <a:solidFill>
                  <a:srgbClr val="FFE8CA"/>
                </a:solidFill>
                <a:latin typeface="Times New Roman"/>
                <a:ea typeface="Times New Roman"/>
                <a:cs typeface="Times New Roman"/>
                <a:sym typeface="Times New Roman"/>
              </a:rPr>
              <a:t>Smart Ponzi contract detection</a:t>
            </a:r>
          </a:p>
        </p:txBody>
      </p:sp>
      <p:grpSp>
        <p:nvGrpSpPr>
          <p:cNvPr id="53" name="Group 52"/>
          <p:cNvGrpSpPr/>
          <p:nvPr/>
        </p:nvGrpSpPr>
        <p:grpSpPr>
          <a:xfrm>
            <a:off x="1206760" y="1169173"/>
            <a:ext cx="9778480" cy="4730845"/>
            <a:chOff x="1206760" y="1169173"/>
            <a:chExt cx="9778480" cy="4730845"/>
          </a:xfrm>
        </p:grpSpPr>
        <p:grpSp>
          <p:nvGrpSpPr>
            <p:cNvPr id="25" name="Group 24"/>
            <p:cNvGrpSpPr/>
            <p:nvPr/>
          </p:nvGrpSpPr>
          <p:grpSpPr>
            <a:xfrm>
              <a:off x="1206760" y="1169173"/>
              <a:ext cx="9778480" cy="4730845"/>
              <a:chOff x="1206760" y="1169173"/>
              <a:chExt cx="9778480" cy="4730845"/>
            </a:xfrm>
          </p:grpSpPr>
          <p:sp>
            <p:nvSpPr>
              <p:cNvPr id="26" name="Google Shape;309;p14"/>
              <p:cNvSpPr/>
              <p:nvPr/>
            </p:nvSpPr>
            <p:spPr>
              <a:xfrm>
                <a:off x="3990606" y="1790633"/>
                <a:ext cx="1813506" cy="3173255"/>
              </a:xfrm>
              <a:prstGeom prst="rect">
                <a:avLst/>
              </a:prstGeom>
              <a:no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grpSp>
            <p:nvGrpSpPr>
              <p:cNvPr id="27" name="Google Shape;310;p14"/>
              <p:cNvGrpSpPr/>
              <p:nvPr/>
            </p:nvGrpSpPr>
            <p:grpSpPr>
              <a:xfrm>
                <a:off x="1206760" y="1169173"/>
                <a:ext cx="9778480" cy="4730845"/>
                <a:chOff x="1660849" y="923506"/>
                <a:chExt cx="7529804" cy="4730845"/>
              </a:xfrm>
            </p:grpSpPr>
            <p:cxnSp>
              <p:nvCxnSpPr>
                <p:cNvPr id="30" name="Google Shape;311;p14"/>
                <p:cNvCxnSpPr/>
                <p:nvPr/>
              </p:nvCxnSpPr>
              <p:spPr>
                <a:xfrm>
                  <a:off x="5528089" y="1069345"/>
                  <a:ext cx="1" cy="4292080"/>
                </a:xfrm>
                <a:prstGeom prst="straightConnector1">
                  <a:avLst/>
                </a:prstGeom>
                <a:noFill/>
                <a:ln w="9525" cap="flat" cmpd="sng">
                  <a:solidFill>
                    <a:schemeClr val="bg1"/>
                  </a:solidFill>
                  <a:prstDash val="lgDash"/>
                  <a:miter lim="800000"/>
                  <a:headEnd type="none" w="sm" len="sm"/>
                  <a:tailEnd type="none" w="sm" len="sm"/>
                </a:ln>
              </p:spPr>
            </p:cxnSp>
            <p:sp>
              <p:nvSpPr>
                <p:cNvPr id="31" name="Google Shape;312;p14"/>
                <p:cNvSpPr/>
                <p:nvPr/>
              </p:nvSpPr>
              <p:spPr>
                <a:xfrm>
                  <a:off x="2065716" y="2295421"/>
                  <a:ext cx="981936" cy="1667490"/>
                </a:xfrm>
                <a:prstGeom prst="roundRect">
                  <a:avLst>
                    <a:gd name="adj" fmla="val 16667"/>
                  </a:avLst>
                </a:prstGeom>
                <a:solidFill>
                  <a:srgbClr val="B3C6E7"/>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200">
                      <a:solidFill>
                        <a:schemeClr val="dk1"/>
                      </a:solidFill>
                      <a:latin typeface="Calibri"/>
                      <a:ea typeface="Calibri"/>
                      <a:cs typeface="Calibri"/>
                      <a:sym typeface="Calibri"/>
                    </a:rPr>
                    <a:t>Normal and Ponzi Smart Contract Bytecode + Opcodes </a:t>
                  </a:r>
                  <a:endParaRPr/>
                </a:p>
              </p:txBody>
            </p:sp>
            <p:sp>
              <p:nvSpPr>
                <p:cNvPr id="32" name="Google Shape;313;p14"/>
                <p:cNvSpPr/>
                <p:nvPr/>
              </p:nvSpPr>
              <p:spPr>
                <a:xfrm>
                  <a:off x="5867746" y="2295421"/>
                  <a:ext cx="977878" cy="1672752"/>
                </a:xfrm>
                <a:prstGeom prst="roundRect">
                  <a:avLst>
                    <a:gd name="adj" fmla="val 16667"/>
                  </a:avLst>
                </a:prstGeom>
                <a:solidFill>
                  <a:srgbClr val="FFD966"/>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200">
                      <a:solidFill>
                        <a:schemeClr val="dk1"/>
                      </a:solidFill>
                      <a:latin typeface="Calibri"/>
                      <a:ea typeface="Calibri"/>
                      <a:cs typeface="Calibri"/>
                      <a:sym typeface="Calibri"/>
                    </a:rPr>
                    <a:t>CNN </a:t>
                  </a:r>
                  <a:endParaRPr/>
                </a:p>
                <a:p>
                  <a:pPr algn="ctr"/>
                  <a:r>
                    <a:rPr lang="en-US" sz="1200">
                      <a:solidFill>
                        <a:schemeClr val="dk1"/>
                      </a:solidFill>
                      <a:latin typeface="Calibri"/>
                      <a:ea typeface="Calibri"/>
                      <a:cs typeface="Calibri"/>
                      <a:sym typeface="Calibri"/>
                    </a:rPr>
                    <a:t>(Trained on malware images)</a:t>
                  </a:r>
                  <a:endParaRPr/>
                </a:p>
              </p:txBody>
            </p:sp>
            <p:cxnSp>
              <p:nvCxnSpPr>
                <p:cNvPr id="33" name="Google Shape;314;p14"/>
                <p:cNvCxnSpPr/>
                <p:nvPr/>
              </p:nvCxnSpPr>
              <p:spPr>
                <a:xfrm>
                  <a:off x="7187682" y="1073021"/>
                  <a:ext cx="1" cy="4338733"/>
                </a:xfrm>
                <a:prstGeom prst="straightConnector1">
                  <a:avLst/>
                </a:prstGeom>
                <a:noFill/>
                <a:ln w="9525" cap="flat" cmpd="sng">
                  <a:solidFill>
                    <a:schemeClr val="bg1"/>
                  </a:solidFill>
                  <a:prstDash val="lgDash"/>
                  <a:miter lim="800000"/>
                  <a:headEnd type="none" w="sm" len="sm"/>
                  <a:tailEnd type="none" w="sm" len="sm"/>
                </a:ln>
              </p:spPr>
            </p:cxnSp>
            <p:sp>
              <p:nvSpPr>
                <p:cNvPr id="34" name="Google Shape;315;p14"/>
                <p:cNvSpPr/>
                <p:nvPr/>
              </p:nvSpPr>
              <p:spPr>
                <a:xfrm>
                  <a:off x="7598230" y="1920170"/>
                  <a:ext cx="948595" cy="604808"/>
                </a:xfrm>
                <a:prstGeom prst="roundRect">
                  <a:avLst>
                    <a:gd name="adj" fmla="val 16667"/>
                  </a:avLst>
                </a:prstGeom>
                <a:solidFill>
                  <a:srgbClr val="E59593"/>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200">
                      <a:solidFill>
                        <a:schemeClr val="dk1"/>
                      </a:solidFill>
                      <a:latin typeface="Calibri"/>
                      <a:ea typeface="Calibri"/>
                      <a:cs typeface="Calibri"/>
                      <a:sym typeface="Calibri"/>
                    </a:rPr>
                    <a:t>Ponzi Smart Contract</a:t>
                  </a:r>
                  <a:endParaRPr/>
                </a:p>
              </p:txBody>
            </p:sp>
            <p:sp>
              <p:nvSpPr>
                <p:cNvPr id="35" name="Google Shape;316;p14"/>
                <p:cNvSpPr/>
                <p:nvPr/>
              </p:nvSpPr>
              <p:spPr>
                <a:xfrm>
                  <a:off x="7598230" y="3047062"/>
                  <a:ext cx="948595" cy="604808"/>
                </a:xfrm>
                <a:prstGeom prst="roundRect">
                  <a:avLst>
                    <a:gd name="adj" fmla="val 16667"/>
                  </a:avLst>
                </a:prstGeom>
                <a:solidFill>
                  <a:srgbClr val="C4E0B2"/>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200">
                      <a:solidFill>
                        <a:schemeClr val="dk1"/>
                      </a:solidFill>
                      <a:latin typeface="Calibri"/>
                      <a:ea typeface="Calibri"/>
                      <a:cs typeface="Calibri"/>
                      <a:sym typeface="Calibri"/>
                    </a:rPr>
                    <a:t>Normal Smart Contract</a:t>
                  </a:r>
                  <a:endParaRPr/>
                </a:p>
              </p:txBody>
            </p:sp>
            <p:sp>
              <p:nvSpPr>
                <p:cNvPr id="36" name="Google Shape;317;p14"/>
                <p:cNvSpPr/>
                <p:nvPr/>
              </p:nvSpPr>
              <p:spPr>
                <a:xfrm>
                  <a:off x="3829830" y="5138459"/>
                  <a:ext cx="1396481" cy="317241"/>
                </a:xfrm>
                <a:prstGeom prst="rect">
                  <a:avLst/>
                </a:prstGeom>
                <a:noFill/>
                <a:ln>
                  <a:solidFill>
                    <a:schemeClr val="bg1"/>
                  </a:solidFill>
                </a:ln>
              </p:spPr>
              <p:txBody>
                <a:bodyPr spcFirstLastPara="1" wrap="square" lIns="91425" tIns="45700" rIns="91425" bIns="45700" anchor="ctr" anchorCtr="0">
                  <a:noAutofit/>
                </a:bodyPr>
                <a:lstStyle/>
                <a:p>
                  <a:pPr algn="ctr"/>
                  <a:r>
                    <a:rPr lang="en-US" sz="1200">
                      <a:solidFill>
                        <a:schemeClr val="bg1"/>
                      </a:solidFill>
                      <a:latin typeface="Calibri"/>
                      <a:ea typeface="Calibri"/>
                      <a:cs typeface="Calibri"/>
                      <a:sym typeface="Calibri"/>
                    </a:rPr>
                    <a:t>Feature Extraction</a:t>
                  </a:r>
                  <a:endParaRPr>
                    <a:solidFill>
                      <a:schemeClr val="bg1"/>
                    </a:solidFill>
                  </a:endParaRPr>
                </a:p>
              </p:txBody>
            </p:sp>
            <p:sp>
              <p:nvSpPr>
                <p:cNvPr id="37" name="Google Shape;318;p14"/>
                <p:cNvSpPr/>
                <p:nvPr/>
              </p:nvSpPr>
              <p:spPr>
                <a:xfrm>
                  <a:off x="7427292" y="5094513"/>
                  <a:ext cx="1396481" cy="317241"/>
                </a:xfrm>
                <a:prstGeom prst="rect">
                  <a:avLst/>
                </a:prstGeom>
                <a:noFill/>
                <a:ln>
                  <a:solidFill>
                    <a:schemeClr val="bg1"/>
                  </a:solidFill>
                </a:ln>
              </p:spPr>
              <p:txBody>
                <a:bodyPr spcFirstLastPara="1" wrap="square" lIns="91425" tIns="45700" rIns="91425" bIns="45700" anchor="ctr" anchorCtr="0">
                  <a:noAutofit/>
                </a:bodyPr>
                <a:lstStyle/>
                <a:p>
                  <a:pPr algn="ctr"/>
                  <a:r>
                    <a:rPr lang="en-US" sz="1200">
                      <a:solidFill>
                        <a:schemeClr val="bg1"/>
                      </a:solidFill>
                      <a:latin typeface="Calibri"/>
                      <a:ea typeface="Calibri"/>
                      <a:cs typeface="Calibri"/>
                      <a:sym typeface="Calibri"/>
                    </a:rPr>
                    <a:t>Output</a:t>
                  </a:r>
                  <a:endParaRPr>
                    <a:solidFill>
                      <a:schemeClr val="bg1"/>
                    </a:solidFill>
                  </a:endParaRPr>
                </a:p>
              </p:txBody>
            </p:sp>
            <p:sp>
              <p:nvSpPr>
                <p:cNvPr id="38" name="Google Shape;319;p14"/>
                <p:cNvSpPr/>
                <p:nvPr/>
              </p:nvSpPr>
              <p:spPr>
                <a:xfrm>
                  <a:off x="5765175" y="5113387"/>
                  <a:ext cx="1182898" cy="329777"/>
                </a:xfrm>
                <a:prstGeom prst="rect">
                  <a:avLst/>
                </a:prstGeom>
                <a:noFill/>
                <a:ln>
                  <a:solidFill>
                    <a:schemeClr val="bg1"/>
                  </a:solidFill>
                </a:ln>
              </p:spPr>
              <p:txBody>
                <a:bodyPr spcFirstLastPara="1" wrap="square" lIns="91425" tIns="45700" rIns="91425" bIns="45700" anchor="ctr" anchorCtr="0">
                  <a:noAutofit/>
                </a:bodyPr>
                <a:lstStyle/>
                <a:p>
                  <a:pPr algn="ctr"/>
                  <a:r>
                    <a:rPr lang="en-US" sz="1200">
                      <a:solidFill>
                        <a:schemeClr val="bg1"/>
                      </a:solidFill>
                      <a:latin typeface="Calibri"/>
                      <a:ea typeface="Calibri"/>
                      <a:cs typeface="Calibri"/>
                      <a:sym typeface="Calibri"/>
                    </a:rPr>
                    <a:t>Deep Learning Model</a:t>
                  </a:r>
                  <a:endParaRPr>
                    <a:solidFill>
                      <a:schemeClr val="bg1"/>
                    </a:solidFill>
                  </a:endParaRPr>
                </a:p>
              </p:txBody>
            </p:sp>
            <p:sp>
              <p:nvSpPr>
                <p:cNvPr id="39" name="Google Shape;320;p14"/>
                <p:cNvSpPr/>
                <p:nvPr/>
              </p:nvSpPr>
              <p:spPr>
                <a:xfrm>
                  <a:off x="1660849" y="923506"/>
                  <a:ext cx="7529804" cy="4730845"/>
                </a:xfrm>
                <a:prstGeom prst="rect">
                  <a:avLst/>
                </a:prstGeom>
                <a:no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40" name="Google Shape;321;p14"/>
                <p:cNvCxnSpPr>
                  <a:stCxn id="31" idx="3"/>
                  <a:endCxn id="26" idx="1"/>
                </p:cNvCxnSpPr>
                <p:nvPr/>
              </p:nvCxnSpPr>
              <p:spPr>
                <a:xfrm>
                  <a:off x="3047652" y="3129166"/>
                  <a:ext cx="756865" cy="2428"/>
                </a:xfrm>
                <a:prstGeom prst="straightConnector1">
                  <a:avLst/>
                </a:prstGeom>
                <a:noFill/>
                <a:ln w="12700" cap="flat" cmpd="sng">
                  <a:solidFill>
                    <a:schemeClr val="bg1"/>
                  </a:solidFill>
                  <a:prstDash val="solid"/>
                  <a:miter lim="800000"/>
                  <a:headEnd type="none" w="sm" len="sm"/>
                  <a:tailEnd type="triangle" w="med" len="med"/>
                </a:ln>
              </p:spPr>
            </p:cxnSp>
            <p:cxnSp>
              <p:nvCxnSpPr>
                <p:cNvPr id="42" name="Google Shape;323;p14"/>
                <p:cNvCxnSpPr>
                  <a:stCxn id="32" idx="3"/>
                  <a:endCxn id="35" idx="1"/>
                </p:cNvCxnSpPr>
                <p:nvPr/>
              </p:nvCxnSpPr>
              <p:spPr>
                <a:xfrm>
                  <a:off x="6845624" y="3131797"/>
                  <a:ext cx="752606" cy="217669"/>
                </a:xfrm>
                <a:prstGeom prst="straightConnector1">
                  <a:avLst/>
                </a:prstGeom>
                <a:noFill/>
                <a:ln w="9525" cap="flat" cmpd="sng">
                  <a:solidFill>
                    <a:schemeClr val="bg1"/>
                  </a:solidFill>
                  <a:prstDash val="solid"/>
                  <a:miter lim="800000"/>
                  <a:headEnd type="none" w="sm" len="sm"/>
                  <a:tailEnd type="triangle" w="med" len="med"/>
                </a:ln>
              </p:spPr>
            </p:cxnSp>
            <p:cxnSp>
              <p:nvCxnSpPr>
                <p:cNvPr id="43" name="Google Shape;324;p14"/>
                <p:cNvCxnSpPr/>
                <p:nvPr/>
              </p:nvCxnSpPr>
              <p:spPr>
                <a:xfrm>
                  <a:off x="3487994" y="1069345"/>
                  <a:ext cx="1" cy="4292080"/>
                </a:xfrm>
                <a:prstGeom prst="straightConnector1">
                  <a:avLst/>
                </a:prstGeom>
                <a:noFill/>
                <a:ln w="9525" cap="flat" cmpd="sng">
                  <a:solidFill>
                    <a:schemeClr val="bg1"/>
                  </a:solidFill>
                  <a:prstDash val="lgDash"/>
                  <a:miter lim="800000"/>
                  <a:headEnd type="none" w="sm" len="sm"/>
                  <a:tailEnd type="none" w="sm" len="sm"/>
                </a:ln>
              </p:spPr>
            </p:cxnSp>
            <p:sp>
              <p:nvSpPr>
                <p:cNvPr id="44" name="Google Shape;325;p14"/>
                <p:cNvSpPr/>
                <p:nvPr/>
              </p:nvSpPr>
              <p:spPr>
                <a:xfrm>
                  <a:off x="3970955" y="1801580"/>
                  <a:ext cx="1063590" cy="589726"/>
                </a:xfrm>
                <a:prstGeom prst="roundRect">
                  <a:avLst>
                    <a:gd name="adj" fmla="val 16667"/>
                  </a:avLst>
                </a:prstGeom>
                <a:solidFill>
                  <a:srgbClr val="B3C6E7"/>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200">
                      <a:solidFill>
                        <a:schemeClr val="dk1"/>
                      </a:solidFill>
                      <a:latin typeface="Calibri"/>
                      <a:ea typeface="Calibri"/>
                      <a:cs typeface="Calibri"/>
                      <a:sym typeface="Calibri"/>
                    </a:rPr>
                    <a:t>Extract Bytecode</a:t>
                  </a:r>
                  <a:endParaRPr/>
                </a:p>
              </p:txBody>
            </p:sp>
            <p:sp>
              <p:nvSpPr>
                <p:cNvPr id="45" name="Google Shape;326;p14"/>
                <p:cNvSpPr/>
                <p:nvPr/>
              </p:nvSpPr>
              <p:spPr>
                <a:xfrm>
                  <a:off x="1876181" y="5140243"/>
                  <a:ext cx="1396481" cy="317241"/>
                </a:xfrm>
                <a:prstGeom prst="rect">
                  <a:avLst/>
                </a:prstGeom>
                <a:noFill/>
                <a:ln>
                  <a:solidFill>
                    <a:schemeClr val="bg1"/>
                  </a:solidFill>
                </a:ln>
              </p:spPr>
              <p:txBody>
                <a:bodyPr spcFirstLastPara="1" wrap="square" lIns="91425" tIns="45700" rIns="91425" bIns="45700" anchor="ctr" anchorCtr="0">
                  <a:noAutofit/>
                </a:bodyPr>
                <a:lstStyle/>
                <a:p>
                  <a:pPr algn="ctr"/>
                  <a:r>
                    <a:rPr lang="en-US" sz="1200">
                      <a:solidFill>
                        <a:schemeClr val="bg1"/>
                      </a:solidFill>
                      <a:latin typeface="Calibri"/>
                      <a:ea typeface="Calibri"/>
                      <a:cs typeface="Calibri"/>
                      <a:sym typeface="Calibri"/>
                    </a:rPr>
                    <a:t>Input Data</a:t>
                  </a:r>
                  <a:endParaRPr>
                    <a:solidFill>
                      <a:schemeClr val="bg1"/>
                    </a:solidFill>
                  </a:endParaRPr>
                </a:p>
              </p:txBody>
            </p:sp>
          </p:grpSp>
          <p:sp>
            <p:nvSpPr>
              <p:cNvPr id="28" name="Google Shape;328;p14"/>
              <p:cNvSpPr/>
              <p:nvPr/>
            </p:nvSpPr>
            <p:spPr>
              <a:xfrm>
                <a:off x="4206752" y="2931851"/>
                <a:ext cx="1381217" cy="718316"/>
              </a:xfrm>
              <a:prstGeom prst="roundRect">
                <a:avLst>
                  <a:gd name="adj" fmla="val 16667"/>
                </a:avLst>
              </a:prstGeom>
              <a:solidFill>
                <a:srgbClr val="B3C6E7"/>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200">
                    <a:solidFill>
                      <a:schemeClr val="dk1"/>
                    </a:solidFill>
                    <a:latin typeface="Calibri"/>
                    <a:ea typeface="Calibri"/>
                    <a:cs typeface="Calibri"/>
                    <a:sym typeface="Calibri"/>
                  </a:rPr>
                  <a:t>Convert hexadecimal string to binary string</a:t>
                </a:r>
                <a:endParaRPr/>
              </a:p>
            </p:txBody>
          </p:sp>
          <p:sp>
            <p:nvSpPr>
              <p:cNvPr id="29" name="Google Shape;329;p14"/>
              <p:cNvSpPr/>
              <p:nvPr/>
            </p:nvSpPr>
            <p:spPr>
              <a:xfrm>
                <a:off x="4206750" y="3945047"/>
                <a:ext cx="1381217" cy="718316"/>
              </a:xfrm>
              <a:prstGeom prst="roundRect">
                <a:avLst>
                  <a:gd name="adj" fmla="val 16667"/>
                </a:avLst>
              </a:prstGeom>
              <a:solidFill>
                <a:srgbClr val="B3C6E7"/>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200">
                    <a:solidFill>
                      <a:schemeClr val="dk1"/>
                    </a:solidFill>
                    <a:latin typeface="Calibri"/>
                    <a:ea typeface="Calibri"/>
                    <a:cs typeface="Calibri"/>
                    <a:sym typeface="Calibri"/>
                  </a:rPr>
                  <a:t>Represent binary data as image</a:t>
                </a:r>
                <a:endParaRPr/>
              </a:p>
            </p:txBody>
          </p:sp>
        </p:grpSp>
        <p:cxnSp>
          <p:nvCxnSpPr>
            <p:cNvPr id="46" name="Straight Arrow Connector 45"/>
            <p:cNvCxnSpPr>
              <a:stCxn id="31" idx="3"/>
              <a:endCxn id="26" idx="1"/>
            </p:cNvCxnSpPr>
            <p:nvPr/>
          </p:nvCxnSpPr>
          <p:spPr>
            <a:xfrm>
              <a:off x="3007713" y="3374833"/>
              <a:ext cx="982893" cy="24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6" idx="3"/>
              <a:endCxn id="32" idx="1"/>
            </p:cNvCxnSpPr>
            <p:nvPr/>
          </p:nvCxnSpPr>
          <p:spPr>
            <a:xfrm>
              <a:off x="5804112" y="3377261"/>
              <a:ext cx="865879" cy="2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2" idx="3"/>
            </p:cNvCxnSpPr>
            <p:nvPr/>
          </p:nvCxnSpPr>
          <p:spPr>
            <a:xfrm flipV="1">
              <a:off x="7939899" y="2636973"/>
              <a:ext cx="977362" cy="7404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Slide Number Placeholder 53"/>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1717112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Results - CNN</a:t>
            </a:r>
          </a:p>
        </p:txBody>
      </p:sp>
      <p:pic>
        <p:nvPicPr>
          <p:cNvPr id="41" name="Google Shape;367;p19"/>
          <p:cNvPicPr preferRelativeResize="0"/>
          <p:nvPr/>
        </p:nvPicPr>
        <p:blipFill>
          <a:blip r:embed="rId3">
            <a:extLst>
              <a:ext uri="{28A0092B-C50C-407E-A947-70E740481C1C}">
                <a14:useLocalDpi xmlns:a14="http://schemas.microsoft.com/office/drawing/2010/main" val="0"/>
              </a:ext>
            </a:extLst>
          </a:blip>
          <a:stretch>
            <a:fillRect/>
          </a:stretch>
        </p:blipFill>
        <p:spPr>
          <a:xfrm>
            <a:off x="2199545" y="936875"/>
            <a:ext cx="7792906" cy="4279665"/>
          </a:xfrm>
          <a:prstGeom prst="rect">
            <a:avLst/>
          </a:prstGeom>
          <a:noFill/>
          <a:ln>
            <a:noFill/>
          </a:ln>
        </p:spPr>
      </p:pic>
      <p:graphicFrame>
        <p:nvGraphicFramePr>
          <p:cNvPr id="47" name="Google Shape;366;p19"/>
          <p:cNvGraphicFramePr/>
          <p:nvPr>
            <p:extLst>
              <p:ext uri="{D42A27DB-BD31-4B8C-83A1-F6EECF244321}">
                <p14:modId xmlns:p14="http://schemas.microsoft.com/office/powerpoint/2010/main" val="3203163735"/>
              </p:ext>
            </p:extLst>
          </p:nvPr>
        </p:nvGraphicFramePr>
        <p:xfrm>
          <a:off x="2031998" y="5305440"/>
          <a:ext cx="8128000" cy="1483400"/>
        </p:xfrm>
        <a:graphic>
          <a:graphicData uri="http://schemas.openxmlformats.org/drawingml/2006/table">
            <a:tbl>
              <a:tblPr firstRow="1">
                <a:noFill/>
                <a:tableStyleId>{32A71EDA-645B-429C-932C-B0A240E5BD15}</a:tableStyleId>
              </a:tblPr>
              <a:tblGrid>
                <a:gridCol w="4067350">
                  <a:extLst>
                    <a:ext uri="{9D8B030D-6E8A-4147-A177-3AD203B41FA5}">
                      <a16:colId xmlns:a16="http://schemas.microsoft.com/office/drawing/2014/main" val="20000"/>
                    </a:ext>
                  </a:extLst>
                </a:gridCol>
                <a:gridCol w="2080000">
                  <a:extLst>
                    <a:ext uri="{9D8B030D-6E8A-4147-A177-3AD203B41FA5}">
                      <a16:colId xmlns:a16="http://schemas.microsoft.com/office/drawing/2014/main" val="20001"/>
                    </a:ext>
                  </a:extLst>
                </a:gridCol>
                <a:gridCol w="19806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u="none" strike="noStrike" cap="none"/>
                        <a:t>Data</a:t>
                      </a:r>
                      <a:endParaRPr/>
                    </a:p>
                  </a:txBody>
                  <a:tcPr marL="91450" marR="91450" marT="45725" marB="45725"/>
                </a:tc>
                <a:tc>
                  <a:txBody>
                    <a:bodyPr/>
                    <a:lstStyle/>
                    <a:p>
                      <a:pPr marL="0" marR="0" lvl="0" indent="0" algn="l" rtl="0">
                        <a:spcBef>
                          <a:spcPts val="0"/>
                        </a:spcBef>
                        <a:spcAft>
                          <a:spcPts val="0"/>
                        </a:spcAft>
                        <a:buNone/>
                      </a:pPr>
                      <a:r>
                        <a:rPr lang="en-US" sz="1800"/>
                        <a:t>Phase</a:t>
                      </a:r>
                      <a:endParaRPr/>
                    </a:p>
                  </a:txBody>
                  <a:tcPr marL="91450" marR="91450" marT="45725" marB="45725"/>
                </a:tc>
                <a:tc>
                  <a:txBody>
                    <a:bodyPr/>
                    <a:lstStyle/>
                    <a:p>
                      <a:pPr marL="0" marR="0" lvl="0" indent="0" algn="l" rtl="0">
                        <a:spcBef>
                          <a:spcPts val="0"/>
                        </a:spcBef>
                        <a:spcAft>
                          <a:spcPts val="0"/>
                        </a:spcAft>
                        <a:buNone/>
                      </a:pPr>
                      <a:r>
                        <a:rPr lang="en-US" sz="1800"/>
                        <a:t>Accuracy</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Malware Detection Dataset</a:t>
                      </a:r>
                      <a:endParaRPr/>
                    </a:p>
                  </a:txBody>
                  <a:tcPr marL="91450" marR="91450" marT="45725" marB="45725"/>
                </a:tc>
                <a:tc>
                  <a:txBody>
                    <a:bodyPr/>
                    <a:lstStyle/>
                    <a:p>
                      <a:pPr marL="0" marR="0" lvl="0" indent="0" algn="l" rtl="0">
                        <a:spcBef>
                          <a:spcPts val="0"/>
                        </a:spcBef>
                        <a:spcAft>
                          <a:spcPts val="0"/>
                        </a:spcAft>
                        <a:buNone/>
                      </a:pPr>
                      <a:r>
                        <a:rPr lang="en-US" sz="1800"/>
                        <a:t>Training</a:t>
                      </a:r>
                      <a:endParaRPr/>
                    </a:p>
                  </a:txBody>
                  <a:tcPr marL="91450" marR="91450" marT="45725" marB="45725"/>
                </a:tc>
                <a:tc>
                  <a:txBody>
                    <a:bodyPr/>
                    <a:lstStyle/>
                    <a:p>
                      <a:pPr marL="0" marR="0" lvl="0" indent="0" algn="l" rtl="0">
                        <a:spcBef>
                          <a:spcPts val="0"/>
                        </a:spcBef>
                        <a:spcAft>
                          <a:spcPts val="0"/>
                        </a:spcAft>
                        <a:buNone/>
                      </a:pPr>
                      <a:r>
                        <a:rPr lang="en-US" sz="1800"/>
                        <a:t>98.17%</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Malware Detection Dataset</a:t>
                      </a:r>
                      <a:endParaRPr/>
                    </a:p>
                  </a:txBody>
                  <a:tcPr marL="91450" marR="91450" marT="45725" marB="45725"/>
                </a:tc>
                <a:tc>
                  <a:txBody>
                    <a:bodyPr/>
                    <a:lstStyle/>
                    <a:p>
                      <a:pPr marL="0" marR="0" lvl="0" indent="0" algn="l" rtl="0">
                        <a:spcBef>
                          <a:spcPts val="0"/>
                        </a:spcBef>
                        <a:spcAft>
                          <a:spcPts val="0"/>
                        </a:spcAft>
                        <a:buNone/>
                      </a:pPr>
                      <a:r>
                        <a:rPr lang="en-US" sz="1800"/>
                        <a:t>Testing</a:t>
                      </a:r>
                      <a:endParaRPr/>
                    </a:p>
                  </a:txBody>
                  <a:tcPr marL="91450" marR="91450" marT="45725" marB="45725"/>
                </a:tc>
                <a:tc>
                  <a:txBody>
                    <a:bodyPr/>
                    <a:lstStyle/>
                    <a:p>
                      <a:pPr marL="0" marR="0" lvl="0" indent="0" algn="l" rtl="0">
                        <a:spcBef>
                          <a:spcPts val="0"/>
                        </a:spcBef>
                        <a:spcAft>
                          <a:spcPts val="0"/>
                        </a:spcAft>
                        <a:buNone/>
                      </a:pPr>
                      <a:r>
                        <a:rPr lang="en-US" sz="1800"/>
                        <a:t>99.09%</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Smart Contract Detection Dataset</a:t>
                      </a:r>
                      <a:endParaRPr/>
                    </a:p>
                  </a:txBody>
                  <a:tcPr marL="91450" marR="91450" marT="45725" marB="45725"/>
                </a:tc>
                <a:tc>
                  <a:txBody>
                    <a:bodyPr/>
                    <a:lstStyle/>
                    <a:p>
                      <a:pPr marL="0" marR="0" lvl="0" indent="0" algn="l" rtl="0">
                        <a:spcBef>
                          <a:spcPts val="0"/>
                        </a:spcBef>
                        <a:spcAft>
                          <a:spcPts val="0"/>
                        </a:spcAft>
                        <a:buNone/>
                      </a:pPr>
                      <a:r>
                        <a:rPr lang="en-US" sz="1800"/>
                        <a:t>Testing</a:t>
                      </a:r>
                      <a:endParaRPr/>
                    </a:p>
                  </a:txBody>
                  <a:tcPr marL="91450" marR="91450" marT="45725" marB="45725"/>
                </a:tc>
                <a:tc>
                  <a:txBody>
                    <a:bodyPr/>
                    <a:lstStyle/>
                    <a:p>
                      <a:pPr marL="0" marR="0" lvl="0" indent="0" algn="l" rtl="0">
                        <a:spcBef>
                          <a:spcPts val="0"/>
                        </a:spcBef>
                        <a:spcAft>
                          <a:spcPts val="0"/>
                        </a:spcAft>
                        <a:buNone/>
                      </a:pPr>
                      <a:r>
                        <a:rPr lang="en-US" sz="1800"/>
                        <a:t>98%</a:t>
                      </a:r>
                      <a:endParaRPr/>
                    </a:p>
                  </a:txBody>
                  <a:tcPr marL="91450" marR="91450" marT="45725" marB="45725"/>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2472094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9"/>
        <p:cNvGrpSpPr/>
        <p:nvPr/>
      </p:nvGrpSpPr>
      <p:grpSpPr>
        <a:xfrm>
          <a:off x="0" y="0"/>
          <a:ext cx="0" cy="0"/>
          <a:chOff x="0" y="0"/>
          <a:chExt cx="0" cy="0"/>
        </a:xfrm>
      </p:grpSpPr>
      <p:sp>
        <p:nvSpPr>
          <p:cNvPr id="170" name="Google Shape;170;g23a888b8d87_0_354"/>
          <p:cNvSpPr txBox="1">
            <a:spLocks noGrp="1"/>
          </p:cNvSpPr>
          <p:nvPr>
            <p:ph type="body" idx="1"/>
          </p:nvPr>
        </p:nvSpPr>
        <p:spPr>
          <a:xfrm>
            <a:off x="557700" y="4541249"/>
            <a:ext cx="3897685" cy="1169511"/>
          </a:xfrm>
          <a:prstGeom prst="rect">
            <a:avLst/>
          </a:prstGeom>
        </p:spPr>
        <p:txBody>
          <a:bodyPr spcFirstLastPara="1" wrap="square" lIns="121900" tIns="121900" rIns="121900" bIns="121900" anchor="t" anchorCtr="0">
            <a:spAutoFit/>
          </a:bodyPr>
          <a:lstStyle/>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Malware files</a:t>
            </a:r>
          </a:p>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Represented as images</a:t>
            </a:r>
            <a:endParaRPr sz="2000">
              <a:solidFill>
                <a:srgbClr val="FFFFFF"/>
              </a:solidFill>
              <a:latin typeface="Times New Roman"/>
              <a:ea typeface="Times New Roman"/>
              <a:cs typeface="Times New Roman"/>
              <a:sym typeface="Times New Roman"/>
            </a:endParaRPr>
          </a:p>
        </p:txBody>
      </p:sp>
      <p:sp>
        <p:nvSpPr>
          <p:cNvPr id="171" name="Google Shape;171;g23a888b8d87_0_354"/>
          <p:cNvSpPr txBox="1">
            <a:spLocks noGrp="1"/>
          </p:cNvSpPr>
          <p:nvPr>
            <p:ph type="title"/>
          </p:nvPr>
        </p:nvSpPr>
        <p:spPr>
          <a:xfrm>
            <a:off x="1223550" y="90275"/>
            <a:ext cx="9744900" cy="846600"/>
          </a:xfrm>
          <a:prstGeom prst="rect">
            <a:avLst/>
          </a:prstGeom>
        </p:spPr>
        <p:txBody>
          <a:bodyPr spcFirstLastPara="1" wrap="square" lIns="121900" tIns="121900" rIns="121900" bIns="121900" anchor="t" anchorCtr="0">
            <a:noAutofit/>
          </a:bodyPr>
          <a:lstStyle/>
          <a:p>
            <a:pPr algn="ctr">
              <a:buSzPts val="1100"/>
            </a:pPr>
            <a:r>
              <a:rPr lang="en-US" sz="2700" b="1">
                <a:solidFill>
                  <a:srgbClr val="FFAB40"/>
                </a:solidFill>
                <a:latin typeface="Times New Roman"/>
                <a:ea typeface="Times New Roman"/>
                <a:cs typeface="Times New Roman"/>
                <a:sym typeface="Times New Roman"/>
              </a:rPr>
              <a:t>Types of malicious binary files</a:t>
            </a:r>
            <a:endParaRPr sz="2700" b="1">
              <a:solidFill>
                <a:srgbClr val="FFAB40"/>
              </a:solidFill>
              <a:latin typeface="Times New Roman"/>
              <a:ea typeface="Times New Roman"/>
              <a:cs typeface="Times New Roman"/>
              <a:sym typeface="Times New Roman"/>
            </a:endParaRPr>
          </a:p>
        </p:txBody>
      </p:sp>
      <p:sp>
        <p:nvSpPr>
          <p:cNvPr id="8"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3"/>
              </a:rPr>
              <a:t>Vector source</a:t>
            </a:r>
            <a:r>
              <a:rPr lang="en-US" sz="800" b="1" u="sng">
                <a:solidFill>
                  <a:schemeClr val="hlink"/>
                </a:solidFill>
                <a:latin typeface="Times New Roman"/>
                <a:ea typeface="Times New Roman"/>
                <a:cs typeface="Times New Roman"/>
                <a:sym typeface="Times New Roman"/>
              </a:rPr>
              <a:t>s</a:t>
            </a:r>
            <a:endParaRPr sz="800">
              <a:solidFill>
                <a:schemeClr val="lt1"/>
              </a:solidFill>
              <a:latin typeface="Times New Roman"/>
              <a:ea typeface="Times New Roman"/>
              <a:cs typeface="Times New Roman"/>
              <a:sym typeface="Times New Roman"/>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00" y="1107215"/>
            <a:ext cx="3058385" cy="3058385"/>
          </a:xfrm>
          <a:prstGeom prst="rect">
            <a:avLst/>
          </a:prstGeom>
        </p:spPr>
      </p:pic>
      <p:grpSp>
        <p:nvGrpSpPr>
          <p:cNvPr id="13" name="Group 12"/>
          <p:cNvGrpSpPr/>
          <p:nvPr/>
        </p:nvGrpSpPr>
        <p:grpSpPr>
          <a:xfrm>
            <a:off x="7263300" y="1233056"/>
            <a:ext cx="4738200" cy="4477705"/>
            <a:chOff x="7263300" y="1233056"/>
            <a:chExt cx="4738200" cy="4477705"/>
          </a:xfrm>
        </p:grpSpPr>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b="8230"/>
            <a:stretch/>
          </p:blipFill>
          <p:spPr>
            <a:xfrm>
              <a:off x="7442461" y="1233056"/>
              <a:ext cx="2831839" cy="2806701"/>
            </a:xfrm>
            <a:prstGeom prst="rect">
              <a:avLst/>
            </a:prstGeom>
          </p:spPr>
        </p:pic>
        <p:sp>
          <p:nvSpPr>
            <p:cNvPr id="22" name="Google Shape;170;g23a888b8d87_0_354"/>
            <p:cNvSpPr txBox="1">
              <a:spLocks/>
            </p:cNvSpPr>
            <p:nvPr/>
          </p:nvSpPr>
          <p:spPr>
            <a:xfrm>
              <a:off x="7263300" y="4541250"/>
              <a:ext cx="4738200" cy="1169511"/>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Ponzi scheme smart contract files</a:t>
              </a:r>
            </a:p>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Represented as opcode text files</a:t>
              </a:r>
            </a:p>
          </p:txBody>
        </p:sp>
      </p:grpSp>
      <p:sp>
        <p:nvSpPr>
          <p:cNvPr id="14" name="Slide Number Placeholder 13"/>
          <p:cNvSpPr>
            <a:spLocks noGrp="1"/>
          </p:cNvSpPr>
          <p:nvPr>
            <p:ph type="sldNum" idx="12"/>
          </p:nvPr>
        </p:nvSpPr>
        <p:spPr/>
        <p:txBody>
          <a:bodyPr/>
          <a:lstStyle/>
          <a:p>
            <a:fld id="{00000000-1234-1234-1234-123412341234}"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malware files</a:t>
            </a:r>
          </a:p>
        </p:txBody>
      </p:sp>
      <p:pic>
        <p:nvPicPr>
          <p:cNvPr id="5" name="Google Shape;375;p20"/>
          <p:cNvPicPr preferRelativeResize="0"/>
          <p:nvPr/>
        </p:nvPicPr>
        <p:blipFill>
          <a:blip r:embed="rId3">
            <a:extLst>
              <a:ext uri="{28A0092B-C50C-407E-A947-70E740481C1C}">
                <a14:useLocalDpi xmlns:a14="http://schemas.microsoft.com/office/drawing/2010/main" val="0"/>
              </a:ext>
            </a:extLst>
          </a:blip>
          <a:stretch>
            <a:fillRect/>
          </a:stretch>
        </p:blipFill>
        <p:spPr>
          <a:xfrm>
            <a:off x="268488" y="1331525"/>
            <a:ext cx="5435001" cy="4339176"/>
          </a:xfrm>
          <a:prstGeom prst="rect">
            <a:avLst/>
          </a:prstGeom>
          <a:noFill/>
          <a:ln>
            <a:noFill/>
          </a:ln>
        </p:spPr>
      </p:pic>
      <p:pic>
        <p:nvPicPr>
          <p:cNvPr id="7" name="Google Shape;374;p20"/>
          <p:cNvPicPr preferRelativeResize="0"/>
          <p:nvPr/>
        </p:nvPicPr>
        <p:blipFill>
          <a:blip r:embed="rId4">
            <a:extLst>
              <a:ext uri="{28A0092B-C50C-407E-A947-70E740481C1C}">
                <a14:useLocalDpi xmlns:a14="http://schemas.microsoft.com/office/drawing/2010/main" val="0"/>
              </a:ext>
            </a:extLst>
          </a:blip>
          <a:stretch>
            <a:fillRect/>
          </a:stretch>
        </p:blipFill>
        <p:spPr>
          <a:xfrm>
            <a:off x="6455318" y="1331525"/>
            <a:ext cx="5266781" cy="2897575"/>
          </a:xfrm>
          <a:prstGeom prst="rect">
            <a:avLst/>
          </a:prstGeom>
          <a:noFill/>
          <a:ln w="28575" cap="flat" cmpd="sng">
            <a:noFill/>
            <a:prstDash val="solid"/>
            <a:miter lim="8000"/>
            <a:headEnd type="none" w="sm" len="sm"/>
            <a:tailEnd type="none" w="sm" len="sm"/>
          </a:ln>
        </p:spPr>
      </p:pic>
      <p:sp>
        <p:nvSpPr>
          <p:cNvPr id="8" name="Google Shape;338;p15">
            <a:extLst>
              <a:ext uri="{FF2B5EF4-FFF2-40B4-BE49-F238E27FC236}">
                <a16:creationId xmlns:a16="http://schemas.microsoft.com/office/drawing/2014/main" id="{69AC3A2C-AAAD-6456-DA3E-C1B6EF46E8DF}"/>
              </a:ext>
            </a:extLst>
          </p:cNvPr>
          <p:cNvSpPr txBox="1"/>
          <p:nvPr/>
        </p:nvSpPr>
        <p:spPr>
          <a:xfrm>
            <a:off x="5845588" y="4652195"/>
            <a:ext cx="5990155" cy="1349047"/>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panose="02020603050405020304" pitchFamily="18" charset="0"/>
                <a:ea typeface="Calibri"/>
                <a:cs typeface="Times New Roman" panose="02020603050405020304" pitchFamily="18" charset="0"/>
                <a:sym typeface="Calibri"/>
              </a:rPr>
              <a:t>The model was able to correctly classify 438 of the 441 malicious files with a macro precision of 99%</a:t>
            </a:r>
            <a:endParaRPr lang="en-US" sz="2000">
              <a:solidFill>
                <a:schemeClr val="bg1"/>
              </a:solidFill>
              <a:latin typeface="Times New Roman" panose="02020603050405020304" pitchFamily="18" charset="0"/>
              <a:ea typeface="Calibri"/>
              <a:cs typeface="Times New Roman" panose="020206030504050203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4042570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smart contracts</a:t>
            </a:r>
          </a:p>
        </p:txBody>
      </p:sp>
      <p:pic>
        <p:nvPicPr>
          <p:cNvPr id="4" name="Google Shape;375;p20"/>
          <p:cNvPicPr preferRelativeResize="0"/>
          <p:nvPr/>
        </p:nvPicPr>
        <p:blipFill>
          <a:blip r:embed="rId3">
            <a:alphaModFix/>
          </a:blip>
          <a:stretch>
            <a:fillRect/>
          </a:stretch>
        </p:blipFill>
        <p:spPr>
          <a:xfrm>
            <a:off x="253776" y="1331525"/>
            <a:ext cx="5464425" cy="4339176"/>
          </a:xfrm>
          <a:prstGeom prst="rect">
            <a:avLst/>
          </a:prstGeom>
          <a:noFill/>
          <a:ln>
            <a:noFill/>
          </a:ln>
        </p:spPr>
      </p:pic>
      <p:pic>
        <p:nvPicPr>
          <p:cNvPr id="7" name="Google Shape;374;p20"/>
          <p:cNvPicPr preferRelativeResize="0"/>
          <p:nvPr/>
        </p:nvPicPr>
        <p:blipFill>
          <a:blip r:embed="rId4">
            <a:alphaModFix/>
          </a:blip>
          <a:stretch>
            <a:fillRect/>
          </a:stretch>
        </p:blipFill>
        <p:spPr>
          <a:xfrm>
            <a:off x="5847027" y="1329900"/>
            <a:ext cx="5981775" cy="2185650"/>
          </a:xfrm>
          <a:prstGeom prst="rect">
            <a:avLst/>
          </a:prstGeom>
          <a:noFill/>
          <a:ln w="28575" cap="flat" cmpd="sng">
            <a:noFill/>
            <a:prstDash val="solid"/>
            <a:miter lim="8000"/>
            <a:headEnd type="none" w="sm" len="sm"/>
            <a:tailEnd type="none" w="sm" len="sm"/>
          </a:ln>
        </p:spPr>
      </p:pic>
      <p:sp>
        <p:nvSpPr>
          <p:cNvPr id="8" name="Google Shape;338;p15">
            <a:extLst>
              <a:ext uri="{FF2B5EF4-FFF2-40B4-BE49-F238E27FC236}">
                <a16:creationId xmlns:a16="http://schemas.microsoft.com/office/drawing/2014/main" id="{69AC3A2C-AAAD-6456-DA3E-C1B6EF46E8DF}"/>
              </a:ext>
            </a:extLst>
          </p:cNvPr>
          <p:cNvSpPr txBox="1"/>
          <p:nvPr/>
        </p:nvSpPr>
        <p:spPr>
          <a:xfrm>
            <a:off x="5845588" y="3706317"/>
            <a:ext cx="5990155" cy="2605801"/>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panose="02020603050405020304" pitchFamily="18" charset="0"/>
                <a:ea typeface="Calibri"/>
                <a:cs typeface="Times New Roman" panose="02020603050405020304" pitchFamily="18" charset="0"/>
                <a:sym typeface="Calibri"/>
              </a:rPr>
              <a:t>Out of 108 of the Ponzi images, 104 were actually classified as Ponzi with an accuracy of 98%</a:t>
            </a:r>
          </a:p>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panose="02020603050405020304" pitchFamily="18" charset="0"/>
                <a:ea typeface="Calibri"/>
                <a:cs typeface="Times New Roman" panose="02020603050405020304" pitchFamily="18" charset="0"/>
                <a:sym typeface="Calibri"/>
              </a:rPr>
              <a:t>Out of the 111 non-Ponzi images, one of them was classified as Ponzi</a:t>
            </a:r>
          </a:p>
        </p:txBody>
      </p:sp>
      <p:sp>
        <p:nvSpPr>
          <p:cNvPr id="3" name="Slide Number Placeholder 2"/>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211839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0"/>
        <p:cNvGrpSpPr/>
        <p:nvPr/>
      </p:nvGrpSpPr>
      <p:grpSpPr>
        <a:xfrm>
          <a:off x="0" y="0"/>
          <a:ext cx="0" cy="0"/>
          <a:chOff x="0" y="0"/>
          <a:chExt cx="0" cy="0"/>
        </a:xfrm>
      </p:grpSpPr>
      <p:sp>
        <p:nvSpPr>
          <p:cNvPr id="2" name="Title 1">
            <a:extLst>
              <a:ext uri="{FF2B5EF4-FFF2-40B4-BE49-F238E27FC236}">
                <a16:creationId xmlns:a16="http://schemas.microsoft.com/office/drawing/2014/main" id="{A15216AA-99EE-F91B-0422-7AFF1CA97D8C}"/>
              </a:ext>
            </a:extLst>
          </p:cNvPr>
          <p:cNvSpPr>
            <a:spLocks noGrp="1"/>
          </p:cNvSpPr>
          <p:nvPr>
            <p:ph type="title"/>
          </p:nvPr>
        </p:nvSpPr>
        <p:spPr/>
        <p:txBody>
          <a:bodyPr/>
          <a:lstStyle/>
          <a:p>
            <a:r>
              <a:rPr lang="en-US" sz="3600" b="1">
                <a:solidFill>
                  <a:srgbClr val="FFAB40"/>
                </a:solidFill>
                <a:latin typeface="Times New Roman"/>
                <a:ea typeface="Times New Roman"/>
                <a:cs typeface="Times New Roman"/>
                <a:sym typeface="Times New Roman"/>
              </a:rPr>
              <a:t>K-folds training on original smart contracts data</a:t>
            </a:r>
            <a:endParaRPr lang="en-US" sz="3600">
              <a:solidFill>
                <a:schemeClr val="bg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1240111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smart contracts</a:t>
            </a:r>
          </a:p>
        </p:txBody>
      </p:sp>
      <p:pic>
        <p:nvPicPr>
          <p:cNvPr id="9" name="Google Shape;398;g23a888b8d87_0_79" descr="A picture containing graphical user interface&#10;&#10;Description automatically generated"/>
          <p:cNvPicPr preferRelativeResize="0"/>
          <p:nvPr/>
        </p:nvPicPr>
        <p:blipFill>
          <a:blip r:embed="rId3"/>
          <a:stretch>
            <a:fillRect/>
          </a:stretch>
        </p:blipFill>
        <p:spPr>
          <a:xfrm>
            <a:off x="126915" y="1898285"/>
            <a:ext cx="6859614" cy="3883612"/>
          </a:xfrm>
          <a:prstGeom prst="rect">
            <a:avLst/>
          </a:prstGeom>
          <a:noFill/>
          <a:ln>
            <a:noFill/>
          </a:ln>
        </p:spPr>
      </p:pic>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Fold-1</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2" name="Google Shape;338;p15">
            <a:extLst>
              <a:ext uri="{FF2B5EF4-FFF2-40B4-BE49-F238E27FC236}">
                <a16:creationId xmlns:a16="http://schemas.microsoft.com/office/drawing/2014/main" id="{191C754F-FC1B-BD5B-7D87-D0D17D41B3CB}"/>
              </a:ext>
            </a:extLst>
          </p:cNvPr>
          <p:cNvSpPr txBox="1"/>
          <p:nvPr/>
        </p:nvSpPr>
        <p:spPr>
          <a:xfrm>
            <a:off x="7235115" y="3592141"/>
            <a:ext cx="4600626" cy="2734041"/>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panose="02020603050405020304" pitchFamily="18" charset="0"/>
                <a:ea typeface="Calibri"/>
                <a:cs typeface="Times New Roman" panose="02020603050405020304" pitchFamily="18" charset="0"/>
                <a:sym typeface="Calibri"/>
              </a:rPr>
              <a:t>While 2 out of 128 Ponzi images were classified as non-Ponzi with an accuracy of 99%, one of the non-Ponzi images was classified as an actual Ponzi</a:t>
            </a:r>
          </a:p>
        </p:txBody>
      </p:sp>
      <p:pic>
        <p:nvPicPr>
          <p:cNvPr id="13" name="Google Shape;390;g23a888b8d87_0_65">
            <a:extLst>
              <a:ext uri="{FF2B5EF4-FFF2-40B4-BE49-F238E27FC236}">
                <a16:creationId xmlns:a16="http://schemas.microsoft.com/office/drawing/2014/main" id="{819E720C-7015-7626-3564-F524CF44BCA1}"/>
              </a:ext>
            </a:extLst>
          </p:cNvPr>
          <p:cNvPicPr preferRelativeResize="0"/>
          <p:nvPr/>
        </p:nvPicPr>
        <p:blipFill rotWithShape="1">
          <a:blip r:embed="rId4"/>
          <a:srcRect l="40" r="40"/>
          <a:stretch/>
        </p:blipFill>
        <p:spPr>
          <a:xfrm>
            <a:off x="7235971" y="1176150"/>
            <a:ext cx="4600133" cy="2295180"/>
          </a:xfrm>
          <a:prstGeom prst="rect">
            <a:avLst/>
          </a:prstGeom>
          <a:noFill/>
          <a:ln w="28575" cap="flat" cmpd="sng">
            <a:solidFill>
              <a:schemeClr val="bg1"/>
            </a:solidFill>
            <a:prstDash val="solid"/>
            <a:miter lim="8000"/>
            <a:headEnd type="none" w="sm" len="sm"/>
            <a:tailEnd type="none" w="sm" len="sm"/>
          </a:ln>
        </p:spPr>
      </p:pic>
      <p:sp>
        <p:nvSpPr>
          <p:cNvPr id="3" name="Slide Number Placeholder 2"/>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752872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Fold-2</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7" name="Google Shape;407;g23a888b8d87_0_89"/>
          <p:cNvPicPr preferRelativeResize="0"/>
          <p:nvPr/>
        </p:nvPicPr>
        <p:blipFill>
          <a:blip r:embed="rId3"/>
          <a:stretch>
            <a:fillRect/>
          </a:stretch>
        </p:blipFill>
        <p:spPr>
          <a:xfrm>
            <a:off x="135416" y="1900455"/>
            <a:ext cx="6851127" cy="3878806"/>
          </a:xfrm>
          <a:prstGeom prst="rect">
            <a:avLst/>
          </a:prstGeom>
          <a:noFill/>
          <a:ln>
            <a:noFill/>
          </a:ln>
        </p:spPr>
      </p:pic>
      <p:pic>
        <p:nvPicPr>
          <p:cNvPr id="8" name="Google Shape;408;g23a888b8d87_0_89" descr="Table&#10;&#10;Description automatically generated"/>
          <p:cNvPicPr preferRelativeResize="0"/>
          <p:nvPr/>
        </p:nvPicPr>
        <p:blipFill rotWithShape="1">
          <a:blip r:embed="rId4"/>
          <a:srcRect l="-120" t="1070" r="-427" b="-1011"/>
          <a:stretch/>
        </p:blipFill>
        <p:spPr>
          <a:xfrm>
            <a:off x="7235117" y="1279727"/>
            <a:ext cx="4598649" cy="2332389"/>
          </a:xfrm>
          <a:prstGeom prst="rect">
            <a:avLst/>
          </a:prstGeom>
          <a:noFill/>
          <a:ln w="28575" cap="flat" cmpd="sng">
            <a:solidFill>
              <a:schemeClr val="bg1"/>
            </a:solidFill>
            <a:prstDash val="solid"/>
            <a:miter lim="8000"/>
            <a:headEnd type="none" w="sm" len="sm"/>
            <a:tailEnd type="none" w="sm" len="sm"/>
          </a:ln>
        </p:spPr>
      </p:pic>
      <p:sp>
        <p:nvSpPr>
          <p:cNvPr id="10" name="Google Shape;338;p15">
            <a:extLst>
              <a:ext uri="{FF2B5EF4-FFF2-40B4-BE49-F238E27FC236}">
                <a16:creationId xmlns:a16="http://schemas.microsoft.com/office/drawing/2014/main" id="{F9A875E3-BA20-FB4A-85FD-B1E2DC0FFA55}"/>
              </a:ext>
            </a:extLst>
          </p:cNvPr>
          <p:cNvSpPr txBox="1"/>
          <p:nvPr/>
        </p:nvSpPr>
        <p:spPr>
          <a:xfrm>
            <a:off x="7235115" y="3988075"/>
            <a:ext cx="4600626" cy="2272377"/>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panose="02020603050405020304" pitchFamily="18" charset="0"/>
                <a:ea typeface="Calibri"/>
                <a:cs typeface="Times New Roman" panose="02020603050405020304" pitchFamily="18" charset="0"/>
                <a:sym typeface="Calibri"/>
              </a:rPr>
              <a:t>This fold represents a precise classification among the samples used to train the model, hence the best model. </a:t>
            </a:r>
          </a:p>
        </p:txBody>
      </p:sp>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201002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Fold-3</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9" name="Google Shape;416;g23a888b8d87_0_104" descr="A picture containing graphical user interface&#10;&#10;Description automatically generated"/>
          <p:cNvPicPr preferRelativeResize="0"/>
          <p:nvPr/>
        </p:nvPicPr>
        <p:blipFill>
          <a:blip r:embed="rId3"/>
          <a:stretch>
            <a:fillRect/>
          </a:stretch>
        </p:blipFill>
        <p:spPr>
          <a:xfrm>
            <a:off x="131058" y="1900963"/>
            <a:ext cx="6851533" cy="3879036"/>
          </a:xfrm>
          <a:prstGeom prst="rect">
            <a:avLst/>
          </a:prstGeom>
          <a:noFill/>
          <a:ln>
            <a:noFill/>
          </a:ln>
        </p:spPr>
      </p:pic>
      <p:pic>
        <p:nvPicPr>
          <p:cNvPr id="12" name="Google Shape;417;g23a888b8d87_0_104" descr="Table&#10;&#10;Description automatically generated"/>
          <p:cNvPicPr preferRelativeResize="0"/>
          <p:nvPr/>
        </p:nvPicPr>
        <p:blipFill rotWithShape="1">
          <a:blip r:embed="rId4"/>
          <a:srcRect l="-129" t="-1250" r="-123"/>
          <a:stretch/>
        </p:blipFill>
        <p:spPr>
          <a:xfrm>
            <a:off x="7236846" y="1427655"/>
            <a:ext cx="4591847" cy="2360913"/>
          </a:xfrm>
          <a:prstGeom prst="rect">
            <a:avLst/>
          </a:prstGeom>
          <a:noFill/>
          <a:ln w="28575" cap="flat" cmpd="sng">
            <a:solidFill>
              <a:schemeClr val="bg1"/>
            </a:solidFill>
            <a:prstDash val="solid"/>
            <a:miter lim="8000"/>
            <a:headEnd type="none" w="sm" len="sm"/>
            <a:tailEnd type="none" w="sm" len="sm"/>
          </a:ln>
        </p:spPr>
      </p:pic>
      <p:sp>
        <p:nvSpPr>
          <p:cNvPr id="13" name="Google Shape;338;p15">
            <a:extLst>
              <a:ext uri="{FF2B5EF4-FFF2-40B4-BE49-F238E27FC236}">
                <a16:creationId xmlns:a16="http://schemas.microsoft.com/office/drawing/2014/main" id="{B50FAC39-F74D-4D20-0F38-8C0679CF4B93}"/>
              </a:ext>
            </a:extLst>
          </p:cNvPr>
          <p:cNvSpPr txBox="1"/>
          <p:nvPr/>
        </p:nvSpPr>
        <p:spPr>
          <a:xfrm>
            <a:off x="7235115" y="4038873"/>
            <a:ext cx="4600626" cy="2272377"/>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panose="02020603050405020304" pitchFamily="18" charset="0"/>
                <a:ea typeface="Calibri"/>
                <a:cs typeface="Times New Roman" panose="02020603050405020304" pitchFamily="18" charset="0"/>
                <a:sym typeface="Calibri"/>
              </a:rPr>
              <a:t>While none of non-Ponzi images were classified as Ponzi, 6 of the 119 Ponzi images were classified as non-Ponzi with an accuracy of 97%</a:t>
            </a:r>
          </a:p>
        </p:txBody>
      </p:sp>
      <p:sp>
        <p:nvSpPr>
          <p:cNvPr id="3" name="Slide Number Placeholder 2"/>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2207175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Fold-4</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7" name="Google Shape;425;g23a888b8d87_0_112" descr="A picture containing graphical user interface&#10;&#10;Description automatically generated"/>
          <p:cNvPicPr preferRelativeResize="0"/>
          <p:nvPr/>
        </p:nvPicPr>
        <p:blipFill>
          <a:blip r:embed="rId3"/>
          <a:stretch>
            <a:fillRect/>
          </a:stretch>
        </p:blipFill>
        <p:spPr>
          <a:xfrm>
            <a:off x="124387" y="1898483"/>
            <a:ext cx="6856121" cy="3881634"/>
          </a:xfrm>
          <a:prstGeom prst="rect">
            <a:avLst/>
          </a:prstGeom>
          <a:noFill/>
          <a:ln>
            <a:noFill/>
          </a:ln>
        </p:spPr>
      </p:pic>
      <p:pic>
        <p:nvPicPr>
          <p:cNvPr id="8" name="Google Shape;426;g23a888b8d87_0_112" descr="Table&#10;&#10;Description automatically generated"/>
          <p:cNvPicPr preferRelativeResize="0"/>
          <p:nvPr/>
        </p:nvPicPr>
        <p:blipFill rotWithShape="1">
          <a:blip r:embed="rId4"/>
          <a:srcRect t="-544" b="543"/>
          <a:stretch/>
        </p:blipFill>
        <p:spPr>
          <a:xfrm>
            <a:off x="7243825" y="1177482"/>
            <a:ext cx="4570166" cy="2304954"/>
          </a:xfrm>
          <a:prstGeom prst="rect">
            <a:avLst/>
          </a:prstGeom>
          <a:noFill/>
          <a:ln w="28575" cap="flat" cmpd="sng">
            <a:solidFill>
              <a:schemeClr val="bg1"/>
            </a:solidFill>
            <a:prstDash val="solid"/>
            <a:miter lim="8000"/>
            <a:headEnd type="none" w="sm" len="sm"/>
            <a:tailEnd type="none" w="sm" len="sm"/>
          </a:ln>
        </p:spPr>
      </p:pic>
      <p:sp>
        <p:nvSpPr>
          <p:cNvPr id="10" name="Google Shape;338;p15">
            <a:extLst>
              <a:ext uri="{FF2B5EF4-FFF2-40B4-BE49-F238E27FC236}">
                <a16:creationId xmlns:a16="http://schemas.microsoft.com/office/drawing/2014/main" id="{F7B87FDB-F597-679F-6633-88DD33260574}"/>
              </a:ext>
            </a:extLst>
          </p:cNvPr>
          <p:cNvSpPr txBox="1"/>
          <p:nvPr/>
        </p:nvSpPr>
        <p:spPr>
          <a:xfrm>
            <a:off x="7235115" y="3579320"/>
            <a:ext cx="4600626" cy="2759689"/>
          </a:xfrm>
          <a:prstGeom prst="rect">
            <a:avLst/>
          </a:prstGeom>
          <a:noFill/>
          <a:ln>
            <a:solidFill>
              <a:schemeClr val="bg1"/>
            </a:solidFill>
          </a:ln>
        </p:spPr>
        <p:txBody>
          <a:bodyPr spcFirstLastPara="1" wrap="square" lIns="91425" tIns="45700" rIns="91425" bIns="45700" anchor="ctr" anchorCtr="0">
            <a:spAutoFit/>
          </a:bodyPr>
          <a:lstStyle/>
          <a:p>
            <a:pPr marL="609600" indent="-406400">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2 of non-Ponzi files were classified as Ponzi images in this fold. </a:t>
            </a:r>
          </a:p>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1 of the 132 Ponzi images were classified as non-Ponzi with an accuracy of 99%.</a:t>
            </a: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250557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smart contracts</a:t>
            </a:r>
          </a:p>
        </p:txBody>
      </p:sp>
      <p:sp>
        <p:nvSpPr>
          <p:cNvPr id="11" name="Google Shape;397;g23a888b8d87_0_79"/>
          <p:cNvSpPr txBox="1"/>
          <p:nvPr/>
        </p:nvSpPr>
        <p:spPr>
          <a:xfrm>
            <a:off x="2573172" y="1032556"/>
            <a:ext cx="2646528"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Average metrics</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7" name="Google Shape;425;g23a888b8d87_0_112" descr="A picture containing graphical user interface&#10;&#10;Description automatically generated"/>
          <p:cNvPicPr preferRelativeResize="0"/>
          <p:nvPr/>
        </p:nvPicPr>
        <p:blipFill>
          <a:blip r:embed="rId3"/>
          <a:stretch>
            <a:fillRect/>
          </a:stretch>
        </p:blipFill>
        <p:spPr>
          <a:xfrm>
            <a:off x="124387" y="1898483"/>
            <a:ext cx="6856121" cy="3881634"/>
          </a:xfrm>
          <a:prstGeom prst="rect">
            <a:avLst/>
          </a:prstGeom>
          <a:noFill/>
          <a:ln>
            <a:noFill/>
          </a:ln>
        </p:spPr>
      </p:pic>
      <p:pic>
        <p:nvPicPr>
          <p:cNvPr id="8" name="Google Shape;426;g23a888b8d87_0_112"/>
          <p:cNvPicPr preferRelativeResize="0"/>
          <p:nvPr/>
        </p:nvPicPr>
        <p:blipFill>
          <a:blip r:embed="rId4">
            <a:extLst>
              <a:ext uri="{28A0092B-C50C-407E-A947-70E740481C1C}">
                <a14:useLocalDpi xmlns:a14="http://schemas.microsoft.com/office/drawing/2010/main" val="0"/>
              </a:ext>
            </a:extLst>
          </a:blip>
          <a:stretch>
            <a:fillRect/>
          </a:stretch>
        </p:blipFill>
        <p:spPr>
          <a:xfrm>
            <a:off x="7243825" y="1762761"/>
            <a:ext cx="4570166" cy="1743996"/>
          </a:xfrm>
          <a:prstGeom prst="rect">
            <a:avLst/>
          </a:prstGeom>
          <a:noFill/>
          <a:ln w="28575" cap="flat" cmpd="sng">
            <a:solidFill>
              <a:schemeClr val="bg1"/>
            </a:solidFill>
            <a:prstDash val="solid"/>
            <a:miter lim="8000"/>
            <a:headEnd type="none" w="sm" len="sm"/>
            <a:tailEnd type="none" w="sm" len="sm"/>
          </a:ln>
        </p:spPr>
      </p:pic>
      <p:sp>
        <p:nvSpPr>
          <p:cNvPr id="10" name="Google Shape;338;p15">
            <a:extLst>
              <a:ext uri="{FF2B5EF4-FFF2-40B4-BE49-F238E27FC236}">
                <a16:creationId xmlns:a16="http://schemas.microsoft.com/office/drawing/2014/main" id="{F7B87FDB-F597-679F-6633-88DD33260574}"/>
              </a:ext>
            </a:extLst>
          </p:cNvPr>
          <p:cNvSpPr txBox="1"/>
          <p:nvPr/>
        </p:nvSpPr>
        <p:spPr>
          <a:xfrm>
            <a:off x="7235115" y="4422109"/>
            <a:ext cx="4600626" cy="1810712"/>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On average, the K-fold validation technique was able to classify most of the images correctly.</a:t>
            </a:r>
          </a:p>
        </p:txBody>
      </p:sp>
      <p:sp>
        <p:nvSpPr>
          <p:cNvPr id="3" name="Slide Number Placeholder 2"/>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1278166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2" name="Title 1">
            <a:extLst>
              <a:ext uri="{FF2B5EF4-FFF2-40B4-BE49-F238E27FC236}">
                <a16:creationId xmlns:a16="http://schemas.microsoft.com/office/drawing/2014/main" id="{A15216AA-99EE-F91B-0422-7AFF1CA97D8C}"/>
              </a:ext>
            </a:extLst>
          </p:cNvPr>
          <p:cNvSpPr>
            <a:spLocks noGrp="1"/>
          </p:cNvSpPr>
          <p:nvPr>
            <p:ph type="title"/>
          </p:nvPr>
        </p:nvSpPr>
        <p:spPr/>
        <p:txBody>
          <a:bodyPr/>
          <a:lstStyle/>
          <a:p>
            <a:r>
              <a:rPr lang="en-US" sz="3600" b="1">
                <a:solidFill>
                  <a:srgbClr val="FFAB40"/>
                </a:solidFill>
                <a:latin typeface="Times New Roman"/>
                <a:ea typeface="Times New Roman"/>
                <a:cs typeface="Times New Roman"/>
                <a:sym typeface="Times New Roman"/>
              </a:rPr>
              <a:t>K-folds validation on edited smart contracts data</a:t>
            </a:r>
            <a:endParaRPr lang="en-US" sz="3600">
              <a:solidFill>
                <a:schemeClr val="bg1"/>
              </a:solidFill>
            </a:endParaRPr>
          </a:p>
        </p:txBody>
      </p:sp>
      <p:sp>
        <p:nvSpPr>
          <p:cNvPr id="3" name="Slide Number Placeholder 2"/>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3514808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K-fold CNN results on edited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Fold-1 model</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9" name="Picture 3">
            <a:extLst>
              <a:ext uri="{FF2B5EF4-FFF2-40B4-BE49-F238E27FC236}">
                <a16:creationId xmlns:a16="http://schemas.microsoft.com/office/drawing/2014/main" id="{5426235A-14FE-2862-774E-C95C17637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45" y="1878784"/>
            <a:ext cx="6869501" cy="3919939"/>
          </a:xfrm>
          <a:prstGeom prst="rect">
            <a:avLst/>
          </a:prstGeom>
        </p:spPr>
      </p:pic>
      <p:pic>
        <p:nvPicPr>
          <p:cNvPr id="12" name="Picture 4">
            <a:extLst>
              <a:ext uri="{FF2B5EF4-FFF2-40B4-BE49-F238E27FC236}">
                <a16:creationId xmlns:a16="http://schemas.microsoft.com/office/drawing/2014/main" id="{38F68EC7-1BBF-2B28-D179-388E34407537}"/>
              </a:ext>
            </a:extLst>
          </p:cNvPr>
          <p:cNvPicPr>
            <a:picLocks noChangeAspect="1"/>
          </p:cNvPicPr>
          <p:nvPr/>
        </p:nvPicPr>
        <p:blipFill rotWithShape="1">
          <a:blip r:embed="rId4">
            <a:extLst>
              <a:ext uri="{28A0092B-C50C-407E-A947-70E740481C1C}">
                <a14:useLocalDpi xmlns:a14="http://schemas.microsoft.com/office/drawing/2010/main" val="0"/>
              </a:ext>
            </a:extLst>
          </a:blip>
          <a:srcRect t="2246"/>
          <a:stretch/>
        </p:blipFill>
        <p:spPr>
          <a:xfrm>
            <a:off x="7240439" y="1523999"/>
            <a:ext cx="4583503" cy="2136683"/>
          </a:xfrm>
          <a:prstGeom prst="rect">
            <a:avLst/>
          </a:prstGeom>
          <a:ln>
            <a:solidFill>
              <a:schemeClr val="accent6">
                <a:lumMod val="50000"/>
              </a:schemeClr>
            </a:solidFill>
          </a:ln>
        </p:spPr>
      </p:pic>
      <p:sp>
        <p:nvSpPr>
          <p:cNvPr id="13" name="Google Shape;338;p15">
            <a:extLst>
              <a:ext uri="{FF2B5EF4-FFF2-40B4-BE49-F238E27FC236}">
                <a16:creationId xmlns:a16="http://schemas.microsoft.com/office/drawing/2014/main" id="{35C2B98B-9E9C-F740-C5AC-B5189BB9004D}"/>
              </a:ext>
            </a:extLst>
          </p:cNvPr>
          <p:cNvSpPr txBox="1"/>
          <p:nvPr/>
        </p:nvSpPr>
        <p:spPr>
          <a:xfrm>
            <a:off x="7235115" y="3732463"/>
            <a:ext cx="4600626" cy="2605801"/>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3 non-Ponzi images were classified as Ponzi images in edited validation. </a:t>
            </a:r>
          </a:p>
          <a:p>
            <a:pPr marL="609600" indent="-406400">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4  of the 139 Ponzi images were classified as non-Ponzi with an accuracy of 97%.</a:t>
            </a:r>
          </a:p>
        </p:txBody>
      </p:sp>
      <p:sp>
        <p:nvSpPr>
          <p:cNvPr id="7"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1937936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3a888b8d87_0_354"/>
          <p:cNvSpPr txBox="1">
            <a:spLocks noGrp="1"/>
          </p:cNvSpPr>
          <p:nvPr>
            <p:ph type="body" idx="1"/>
          </p:nvPr>
        </p:nvSpPr>
        <p:spPr>
          <a:xfrm>
            <a:off x="265600" y="4541250"/>
            <a:ext cx="11809200" cy="2092840"/>
          </a:xfrm>
          <a:prstGeom prst="rect">
            <a:avLst/>
          </a:prstGeom>
        </p:spPr>
        <p:txBody>
          <a:bodyPr spcFirstLastPara="1" wrap="square" lIns="121900" tIns="121900" rIns="121900" bIns="121900" anchor="t" anchorCtr="0">
            <a:spAutoFit/>
          </a:bodyPr>
          <a:lstStyle/>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Malware is among the most serious cyber security threats today.</a:t>
            </a:r>
            <a:endParaRPr sz="2000">
              <a:solidFill>
                <a:srgbClr val="FFFFFF"/>
              </a:solidFill>
              <a:latin typeface="Times New Roman"/>
              <a:ea typeface="Times New Roman"/>
              <a:cs typeface="Times New Roman"/>
              <a:sym typeface="Times New Roman"/>
            </a:endParaRPr>
          </a:p>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Underlying cause for spam emails, Denial of Service (</a:t>
            </a:r>
            <a:r>
              <a:rPr lang="en-US" sz="2000" err="1">
                <a:solidFill>
                  <a:srgbClr val="FFFFFF"/>
                </a:solidFill>
                <a:latin typeface="Times New Roman"/>
                <a:ea typeface="Times New Roman"/>
                <a:cs typeface="Times New Roman"/>
                <a:sym typeface="Times New Roman"/>
              </a:rPr>
              <a:t>DoS</a:t>
            </a:r>
            <a:r>
              <a:rPr lang="en-US" sz="2000">
                <a:solidFill>
                  <a:srgbClr val="FFFFFF"/>
                </a:solidFill>
                <a:latin typeface="Times New Roman"/>
                <a:ea typeface="Times New Roman"/>
                <a:cs typeface="Times New Roman"/>
                <a:sym typeface="Times New Roman"/>
              </a:rPr>
              <a:t>) attacks and </a:t>
            </a:r>
            <a:r>
              <a:rPr lang="en-US" sz="2000" err="1">
                <a:solidFill>
                  <a:srgbClr val="FFFFFF"/>
                </a:solidFill>
                <a:latin typeface="Times New Roman"/>
                <a:ea typeface="Times New Roman"/>
                <a:cs typeface="Times New Roman"/>
                <a:sym typeface="Times New Roman"/>
              </a:rPr>
              <a:t>blockchain</a:t>
            </a:r>
            <a:r>
              <a:rPr lang="en-US" sz="2000">
                <a:solidFill>
                  <a:srgbClr val="FFFFFF"/>
                </a:solidFill>
                <a:latin typeface="Times New Roman"/>
                <a:ea typeface="Times New Roman"/>
                <a:cs typeface="Times New Roman"/>
                <a:sym typeface="Times New Roman"/>
              </a:rPr>
              <a:t> frauds etc.</a:t>
            </a:r>
            <a:endParaRPr sz="2000">
              <a:solidFill>
                <a:srgbClr val="FFFFFF"/>
              </a:solidFill>
              <a:latin typeface="Times New Roman"/>
              <a:ea typeface="Times New Roman"/>
              <a:cs typeface="Times New Roman"/>
              <a:sym typeface="Times New Roman"/>
            </a:endParaRPr>
          </a:p>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In 2015, </a:t>
            </a:r>
            <a:r>
              <a:rPr lang="en-US" sz="2000" err="1">
                <a:solidFill>
                  <a:srgbClr val="FFFFFF"/>
                </a:solidFill>
                <a:latin typeface="Times New Roman"/>
                <a:ea typeface="Times New Roman"/>
                <a:cs typeface="Times New Roman"/>
                <a:sym typeface="Times New Roman"/>
              </a:rPr>
              <a:t>PandasLabs</a:t>
            </a:r>
            <a:r>
              <a:rPr lang="en-US" sz="2000">
                <a:solidFill>
                  <a:srgbClr val="FFFFFF"/>
                </a:solidFill>
                <a:latin typeface="Times New Roman"/>
                <a:ea typeface="Times New Roman"/>
                <a:cs typeface="Times New Roman"/>
                <a:sym typeface="Times New Roman"/>
              </a:rPr>
              <a:t>[1] reported 304 million cyber attacks around the world, 27% of which were zero-day malware</a:t>
            </a:r>
            <a:endParaRPr sz="2000">
              <a:solidFill>
                <a:srgbClr val="FFFFFF"/>
              </a:solidFill>
              <a:latin typeface="Times New Roman"/>
              <a:ea typeface="Times New Roman"/>
              <a:cs typeface="Times New Roman"/>
              <a:sym typeface="Times New Roman"/>
            </a:endParaRPr>
          </a:p>
        </p:txBody>
      </p:sp>
      <p:sp>
        <p:nvSpPr>
          <p:cNvPr id="171" name="Google Shape;171;g23a888b8d87_0_354"/>
          <p:cNvSpPr txBox="1">
            <a:spLocks noGrp="1"/>
          </p:cNvSpPr>
          <p:nvPr>
            <p:ph type="title"/>
          </p:nvPr>
        </p:nvSpPr>
        <p:spPr>
          <a:xfrm>
            <a:off x="1223550" y="90275"/>
            <a:ext cx="9744900" cy="846600"/>
          </a:xfrm>
          <a:prstGeom prst="rect">
            <a:avLst/>
          </a:prstGeom>
        </p:spPr>
        <p:txBody>
          <a:bodyPr spcFirstLastPara="1" wrap="square" lIns="121900" tIns="121900" rIns="121900" bIns="121900" anchor="t" anchorCtr="0">
            <a:noAutofit/>
          </a:bodyPr>
          <a:lstStyle/>
          <a:p>
            <a:pPr algn="ctr">
              <a:buSzPts val="1100"/>
            </a:pPr>
            <a:r>
              <a:rPr lang="en-US" sz="2700" b="1">
                <a:solidFill>
                  <a:srgbClr val="FFAB40"/>
                </a:solidFill>
                <a:latin typeface="Times New Roman"/>
                <a:ea typeface="Times New Roman"/>
                <a:cs typeface="Times New Roman"/>
                <a:sym typeface="Times New Roman"/>
              </a:rPr>
              <a:t>Motivation</a:t>
            </a:r>
            <a:endParaRPr sz="2700" b="1">
              <a:solidFill>
                <a:srgbClr val="FFAB40"/>
              </a:solidFill>
              <a:latin typeface="Times New Roman"/>
              <a:ea typeface="Times New Roman"/>
              <a:cs typeface="Times New Roman"/>
              <a:sym typeface="Times New Roman"/>
            </a:endParaRPr>
          </a:p>
          <a:p>
            <a:pPr algn="ctr">
              <a:buSzPts val="1100"/>
            </a:pPr>
            <a:r>
              <a:rPr lang="en-US" sz="1300" b="1" i="1">
                <a:solidFill>
                  <a:srgbClr val="FFE8CA"/>
                </a:solidFill>
                <a:latin typeface="Times New Roman"/>
                <a:ea typeface="Times New Roman"/>
                <a:cs typeface="Times New Roman"/>
                <a:sym typeface="Times New Roman"/>
              </a:rPr>
              <a:t>Malware detection</a:t>
            </a:r>
            <a:endParaRPr sz="1300" b="1" i="1">
              <a:solidFill>
                <a:srgbClr val="FFE8CA"/>
              </a:solidFill>
              <a:latin typeface="Times New Roman"/>
              <a:ea typeface="Times New Roman"/>
              <a:cs typeface="Times New Roman"/>
              <a:sym typeface="Times New Roman"/>
            </a:endParaRPr>
          </a:p>
          <a:p>
            <a:pPr algn="ctr">
              <a:buSzPts val="1100"/>
            </a:pPr>
            <a:endParaRPr sz="2700" b="1">
              <a:solidFill>
                <a:srgbClr val="FFAB40"/>
              </a:solidFill>
              <a:latin typeface="Times New Roman"/>
              <a:ea typeface="Times New Roman"/>
              <a:cs typeface="Times New Roman"/>
              <a:sym typeface="Times New Roman"/>
            </a:endParaRPr>
          </a:p>
          <a:p>
            <a:pPr algn="ctr"/>
            <a:endParaRPr sz="2700" b="1">
              <a:solidFill>
                <a:srgbClr val="FFAB40"/>
              </a:solidFill>
              <a:latin typeface="Times New Roman"/>
              <a:ea typeface="Times New Roman"/>
              <a:cs typeface="Times New Roman"/>
              <a:sym typeface="Times New Roman"/>
            </a:endParaRPr>
          </a:p>
        </p:txBody>
      </p:sp>
      <p:pic>
        <p:nvPicPr>
          <p:cNvPr id="172" name="Google Shape;172;g23a888b8d87_0_354"/>
          <p:cNvPicPr preferRelativeResize="0"/>
          <p:nvPr/>
        </p:nvPicPr>
        <p:blipFill rotWithShape="1">
          <a:blip r:embed="rId3">
            <a:alphaModFix/>
          </a:blip>
          <a:srcRect/>
          <a:stretch/>
        </p:blipFill>
        <p:spPr>
          <a:xfrm>
            <a:off x="1206759" y="946550"/>
            <a:ext cx="9778482" cy="3280219"/>
          </a:xfrm>
          <a:prstGeom prst="rect">
            <a:avLst/>
          </a:prstGeom>
          <a:noFill/>
          <a:ln w="9525" cap="flat" cmpd="sng">
            <a:solidFill>
              <a:srgbClr val="FFC000"/>
            </a:solidFill>
            <a:prstDash val="solid"/>
            <a:round/>
            <a:headEnd type="none" w="sm" len="sm"/>
            <a:tailEnd type="none" w="sm" len="sm"/>
          </a:ln>
        </p:spPr>
      </p:pic>
      <p:sp>
        <p:nvSpPr>
          <p:cNvPr id="10"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4"/>
              </a:rPr>
              <a:t>Image source</a:t>
            </a:r>
            <a:endParaRPr sz="800">
              <a:solidFill>
                <a:schemeClr val="lt1"/>
              </a:solidFill>
              <a:latin typeface="Times New Roman"/>
              <a:ea typeface="Times New Roman"/>
              <a:cs typeface="Times New Roman"/>
              <a:sym typeface="Times New Roman"/>
            </a:endParaRPr>
          </a:p>
        </p:txBody>
      </p:sp>
      <p:sp>
        <p:nvSpPr>
          <p:cNvPr id="4" name="Slide Number Placeholder 3"/>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3507142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K-fold CNN results on edited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Fold-2 model</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9" name="Picture 3">
            <a:extLst>
              <a:ext uri="{FF2B5EF4-FFF2-40B4-BE49-F238E27FC236}">
                <a16:creationId xmlns:a16="http://schemas.microsoft.com/office/drawing/2014/main" id="{5426235A-14FE-2862-774E-C95C17637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45" y="1890794"/>
            <a:ext cx="6869501" cy="3895919"/>
          </a:xfrm>
          <a:prstGeom prst="rect">
            <a:avLst/>
          </a:prstGeom>
        </p:spPr>
      </p:pic>
      <p:pic>
        <p:nvPicPr>
          <p:cNvPr id="12" name="Picture 4">
            <a:extLst>
              <a:ext uri="{FF2B5EF4-FFF2-40B4-BE49-F238E27FC236}">
                <a16:creationId xmlns:a16="http://schemas.microsoft.com/office/drawing/2014/main" id="{38F68EC7-1BBF-2B28-D179-388E34407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439" y="1619852"/>
            <a:ext cx="4583503" cy="2022886"/>
          </a:xfrm>
          <a:prstGeom prst="rect">
            <a:avLst/>
          </a:prstGeom>
          <a:ln>
            <a:solidFill>
              <a:schemeClr val="accent6">
                <a:lumMod val="50000"/>
              </a:schemeClr>
            </a:solidFill>
          </a:ln>
        </p:spPr>
      </p:pic>
      <p:sp>
        <p:nvSpPr>
          <p:cNvPr id="13" name="Google Shape;338;p15">
            <a:extLst>
              <a:ext uri="{FF2B5EF4-FFF2-40B4-BE49-F238E27FC236}">
                <a16:creationId xmlns:a16="http://schemas.microsoft.com/office/drawing/2014/main" id="{35C2B98B-9E9C-F740-C5AC-B5189BB9004D}"/>
              </a:ext>
            </a:extLst>
          </p:cNvPr>
          <p:cNvSpPr txBox="1"/>
          <p:nvPr/>
        </p:nvSpPr>
        <p:spPr>
          <a:xfrm>
            <a:off x="7235115" y="3707063"/>
            <a:ext cx="4600626" cy="2605801"/>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3 non-Ponzi images were classified as Ponzi images in edited validation. </a:t>
            </a:r>
          </a:p>
          <a:p>
            <a:pPr marL="609600" indent="-406400">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4  of the 139 Ponzi images were classified as non-Ponzi with an accuracy of 97%.</a:t>
            </a:r>
          </a:p>
        </p:txBody>
      </p:sp>
      <p:sp>
        <p:nvSpPr>
          <p:cNvPr id="7"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2474102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K-fold CNN results on edited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Fold-3 model</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9" name="Picture 3">
            <a:extLst>
              <a:ext uri="{FF2B5EF4-FFF2-40B4-BE49-F238E27FC236}">
                <a16:creationId xmlns:a16="http://schemas.microsoft.com/office/drawing/2014/main" id="{5426235A-14FE-2862-774E-C95C17637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46" y="1890794"/>
            <a:ext cx="6869499" cy="3895919"/>
          </a:xfrm>
          <a:prstGeom prst="rect">
            <a:avLst/>
          </a:prstGeom>
        </p:spPr>
      </p:pic>
      <p:sp>
        <p:nvSpPr>
          <p:cNvPr id="13" name="Google Shape;338;p15">
            <a:extLst>
              <a:ext uri="{FF2B5EF4-FFF2-40B4-BE49-F238E27FC236}">
                <a16:creationId xmlns:a16="http://schemas.microsoft.com/office/drawing/2014/main" id="{35C2B98B-9E9C-F740-C5AC-B5189BB9004D}"/>
              </a:ext>
            </a:extLst>
          </p:cNvPr>
          <p:cNvSpPr txBox="1"/>
          <p:nvPr/>
        </p:nvSpPr>
        <p:spPr>
          <a:xfrm>
            <a:off x="7235115" y="3732463"/>
            <a:ext cx="4600626" cy="2605801"/>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3 non-Ponzi images were classified as Ponzi images in edited validation. </a:t>
            </a:r>
          </a:p>
          <a:p>
            <a:pPr marL="609600" indent="-406400">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4  of the 139 Ponzi images were classified as non-Ponzi with an accuracy of 97%.</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115" y="1610108"/>
            <a:ext cx="4600626" cy="2061905"/>
          </a:xfrm>
          <a:prstGeom prst="rect">
            <a:avLst/>
          </a:prstGeom>
          <a:ln>
            <a:solidFill>
              <a:schemeClr val="bg1"/>
            </a:solidFill>
          </a:ln>
        </p:spPr>
      </p:pic>
      <p:sp>
        <p:nvSpPr>
          <p:cNvPr id="10"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31</a:t>
            </a:fld>
            <a:endParaRPr lang="en-US"/>
          </a:p>
        </p:txBody>
      </p:sp>
    </p:spTree>
    <p:extLst>
      <p:ext uri="{BB962C8B-B14F-4D97-AF65-F5344CB8AC3E}">
        <p14:creationId xmlns:p14="http://schemas.microsoft.com/office/powerpoint/2010/main" val="3819954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K-fold CNN results on edited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Fold-4 model</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9" name="Picture 3">
            <a:extLst>
              <a:ext uri="{FF2B5EF4-FFF2-40B4-BE49-F238E27FC236}">
                <a16:creationId xmlns:a16="http://schemas.microsoft.com/office/drawing/2014/main" id="{5426235A-14FE-2862-774E-C95C17637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46" y="1890794"/>
            <a:ext cx="6869499" cy="3895918"/>
          </a:xfrm>
          <a:prstGeom prst="rect">
            <a:avLst/>
          </a:prstGeom>
        </p:spPr>
      </p:pic>
      <p:sp>
        <p:nvSpPr>
          <p:cNvPr id="13" name="Google Shape;338;p15">
            <a:extLst>
              <a:ext uri="{FF2B5EF4-FFF2-40B4-BE49-F238E27FC236}">
                <a16:creationId xmlns:a16="http://schemas.microsoft.com/office/drawing/2014/main" id="{35C2B98B-9E9C-F740-C5AC-B5189BB9004D}"/>
              </a:ext>
            </a:extLst>
          </p:cNvPr>
          <p:cNvSpPr txBox="1"/>
          <p:nvPr/>
        </p:nvSpPr>
        <p:spPr>
          <a:xfrm>
            <a:off x="7235115" y="3745163"/>
            <a:ext cx="4600626" cy="2605801"/>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3 non-Ponzi images were classified as Ponzi images in edited validation. </a:t>
            </a:r>
          </a:p>
          <a:p>
            <a:pPr marL="609600" indent="-406400">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4  of the 139 Ponzi images were classified as non-Ponzi with an accuracy of 97%.</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115" y="1538415"/>
            <a:ext cx="4600626" cy="2128450"/>
          </a:xfrm>
          <a:prstGeom prst="rect">
            <a:avLst/>
          </a:prstGeom>
          <a:ln>
            <a:solidFill>
              <a:schemeClr val="bg1"/>
            </a:solidFill>
          </a:ln>
        </p:spPr>
      </p:pic>
      <p:sp>
        <p:nvSpPr>
          <p:cNvPr id="7"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32</a:t>
            </a:fld>
            <a:endParaRPr lang="en-US"/>
          </a:p>
        </p:txBody>
      </p:sp>
    </p:spTree>
    <p:extLst>
      <p:ext uri="{BB962C8B-B14F-4D97-AF65-F5344CB8AC3E}">
        <p14:creationId xmlns:p14="http://schemas.microsoft.com/office/powerpoint/2010/main" val="1286044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0"/>
        <p:cNvGrpSpPr/>
        <p:nvPr/>
      </p:nvGrpSpPr>
      <p:grpSpPr>
        <a:xfrm>
          <a:off x="0" y="0"/>
          <a:ext cx="0" cy="0"/>
          <a:chOff x="0" y="0"/>
          <a:chExt cx="0" cy="0"/>
        </a:xfrm>
      </p:grpSpPr>
      <p:sp>
        <p:nvSpPr>
          <p:cNvPr id="2" name="Title 1">
            <a:extLst>
              <a:ext uri="{FF2B5EF4-FFF2-40B4-BE49-F238E27FC236}">
                <a16:creationId xmlns:a16="http://schemas.microsoft.com/office/drawing/2014/main" id="{A15216AA-99EE-F91B-0422-7AFF1CA97D8C}"/>
              </a:ext>
            </a:extLst>
          </p:cNvPr>
          <p:cNvSpPr>
            <a:spLocks noGrp="1"/>
          </p:cNvSpPr>
          <p:nvPr>
            <p:ph type="title"/>
          </p:nvPr>
        </p:nvSpPr>
        <p:spPr/>
        <p:txBody>
          <a:bodyPr/>
          <a:lstStyle/>
          <a:p>
            <a:r>
              <a:rPr lang="en-US" sz="3600" b="1">
                <a:solidFill>
                  <a:srgbClr val="FFAB40"/>
                </a:solidFill>
                <a:latin typeface="Times New Roman"/>
                <a:ea typeface="Times New Roman"/>
                <a:cs typeface="Times New Roman"/>
                <a:sym typeface="Times New Roman"/>
              </a:rPr>
              <a:t>K-folds re-training on edited smart contracts data</a:t>
            </a:r>
            <a:endParaRPr lang="en-US" sz="3600">
              <a:solidFill>
                <a:schemeClr val="bg1"/>
              </a:solidFill>
            </a:endParaRPr>
          </a:p>
        </p:txBody>
      </p:sp>
      <p:sp>
        <p:nvSpPr>
          <p:cNvPr id="3" name="Slide Number Placeholder 2"/>
          <p:cNvSpPr>
            <a:spLocks noGrp="1"/>
          </p:cNvSpPr>
          <p:nvPr>
            <p:ph type="sldNum" idx="12"/>
          </p:nvPr>
        </p:nvSpPr>
        <p:spPr/>
        <p:txBody>
          <a:bodyPr/>
          <a:lstStyle/>
          <a:p>
            <a:fld id="{00000000-1234-1234-1234-123412341234}" type="slidenum">
              <a:rPr lang="en-US" smtClean="0"/>
              <a:pPr/>
              <a:t>33</a:t>
            </a:fld>
            <a:endParaRPr lang="en-US"/>
          </a:p>
        </p:txBody>
      </p:sp>
    </p:spTree>
    <p:extLst>
      <p:ext uri="{BB962C8B-B14F-4D97-AF65-F5344CB8AC3E}">
        <p14:creationId xmlns:p14="http://schemas.microsoft.com/office/powerpoint/2010/main" val="4063272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edited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Fold-1</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9" name="Picture 3">
            <a:extLst>
              <a:ext uri="{FF2B5EF4-FFF2-40B4-BE49-F238E27FC236}">
                <a16:creationId xmlns:a16="http://schemas.microsoft.com/office/drawing/2014/main" id="{5426235A-14FE-2862-774E-C95C17637040}"/>
              </a:ext>
            </a:extLst>
          </p:cNvPr>
          <p:cNvPicPr>
            <a:picLocks noChangeAspect="1"/>
          </p:cNvPicPr>
          <p:nvPr/>
        </p:nvPicPr>
        <p:blipFill>
          <a:blip r:embed="rId3"/>
          <a:stretch>
            <a:fillRect/>
          </a:stretch>
        </p:blipFill>
        <p:spPr>
          <a:xfrm>
            <a:off x="123645" y="1558441"/>
            <a:ext cx="6869501" cy="4560625"/>
          </a:xfrm>
          <a:prstGeom prst="rect">
            <a:avLst/>
          </a:prstGeom>
        </p:spPr>
      </p:pic>
      <p:pic>
        <p:nvPicPr>
          <p:cNvPr id="12" name="Picture 4" descr="Table&#10;&#10;Description automatically generated">
            <a:extLst>
              <a:ext uri="{FF2B5EF4-FFF2-40B4-BE49-F238E27FC236}">
                <a16:creationId xmlns:a16="http://schemas.microsoft.com/office/drawing/2014/main" id="{38F68EC7-1BBF-2B28-D179-388E34407537}"/>
              </a:ext>
            </a:extLst>
          </p:cNvPr>
          <p:cNvPicPr>
            <a:picLocks noChangeAspect="1"/>
          </p:cNvPicPr>
          <p:nvPr/>
        </p:nvPicPr>
        <p:blipFill>
          <a:blip r:embed="rId4"/>
          <a:stretch>
            <a:fillRect/>
          </a:stretch>
        </p:blipFill>
        <p:spPr>
          <a:xfrm>
            <a:off x="7240439" y="1377835"/>
            <a:ext cx="4583503" cy="2278322"/>
          </a:xfrm>
          <a:prstGeom prst="rect">
            <a:avLst/>
          </a:prstGeom>
          <a:ln>
            <a:solidFill>
              <a:schemeClr val="accent6">
                <a:lumMod val="50000"/>
              </a:schemeClr>
            </a:solidFill>
          </a:ln>
        </p:spPr>
      </p:pic>
      <p:sp>
        <p:nvSpPr>
          <p:cNvPr id="13" name="Google Shape;338;p15">
            <a:extLst>
              <a:ext uri="{FF2B5EF4-FFF2-40B4-BE49-F238E27FC236}">
                <a16:creationId xmlns:a16="http://schemas.microsoft.com/office/drawing/2014/main" id="{35C2B98B-9E9C-F740-C5AC-B5189BB9004D}"/>
              </a:ext>
            </a:extLst>
          </p:cNvPr>
          <p:cNvSpPr txBox="1"/>
          <p:nvPr/>
        </p:nvSpPr>
        <p:spPr>
          <a:xfrm>
            <a:off x="7235115" y="3745163"/>
            <a:ext cx="4600626" cy="2605801"/>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3 non-Ponzi images were classified as Ponzi images in edited validation. </a:t>
            </a:r>
          </a:p>
          <a:p>
            <a:pPr marL="609600" indent="-406400">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4  of the 139 Ponzi images were classified as non-Ponzi with an accuracy of 97%.</a:t>
            </a:r>
          </a:p>
        </p:txBody>
      </p:sp>
      <p:sp>
        <p:nvSpPr>
          <p:cNvPr id="8"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34</a:t>
            </a:fld>
            <a:endParaRPr lang="en-US"/>
          </a:p>
        </p:txBody>
      </p:sp>
    </p:spTree>
    <p:extLst>
      <p:ext uri="{BB962C8B-B14F-4D97-AF65-F5344CB8AC3E}">
        <p14:creationId xmlns:p14="http://schemas.microsoft.com/office/powerpoint/2010/main" val="3127275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edited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Fold-2</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7" name="Picture 4" descr="Treemap chart&#10;&#10;Description automatically generated">
            <a:extLst>
              <a:ext uri="{FF2B5EF4-FFF2-40B4-BE49-F238E27FC236}">
                <a16:creationId xmlns:a16="http://schemas.microsoft.com/office/drawing/2014/main" id="{17949A7C-B6A7-61F5-E26A-D79FE31DFB46}"/>
              </a:ext>
            </a:extLst>
          </p:cNvPr>
          <p:cNvPicPr>
            <a:picLocks noChangeAspect="1"/>
          </p:cNvPicPr>
          <p:nvPr/>
        </p:nvPicPr>
        <p:blipFill>
          <a:blip r:embed="rId3"/>
          <a:stretch>
            <a:fillRect/>
          </a:stretch>
        </p:blipFill>
        <p:spPr>
          <a:xfrm>
            <a:off x="123645" y="1558442"/>
            <a:ext cx="6869501" cy="4560626"/>
          </a:xfrm>
          <a:prstGeom prst="rect">
            <a:avLst/>
          </a:prstGeom>
        </p:spPr>
      </p:pic>
      <p:pic>
        <p:nvPicPr>
          <p:cNvPr id="8" name="Picture 3" descr="Table&#10;&#10;Description automatically generated">
            <a:extLst>
              <a:ext uri="{FF2B5EF4-FFF2-40B4-BE49-F238E27FC236}">
                <a16:creationId xmlns:a16="http://schemas.microsoft.com/office/drawing/2014/main" id="{B0EB2530-529C-8D08-37A4-B6ECCB6F0790}"/>
              </a:ext>
            </a:extLst>
          </p:cNvPr>
          <p:cNvPicPr>
            <a:picLocks noChangeAspect="1"/>
          </p:cNvPicPr>
          <p:nvPr/>
        </p:nvPicPr>
        <p:blipFill>
          <a:blip r:embed="rId4"/>
          <a:stretch>
            <a:fillRect/>
          </a:stretch>
        </p:blipFill>
        <p:spPr>
          <a:xfrm>
            <a:off x="7231720" y="1363343"/>
            <a:ext cx="4570539" cy="2279966"/>
          </a:xfrm>
          <a:prstGeom prst="rect">
            <a:avLst/>
          </a:prstGeom>
        </p:spPr>
      </p:pic>
      <p:sp>
        <p:nvSpPr>
          <p:cNvPr id="10" name="Google Shape;338;p15">
            <a:extLst>
              <a:ext uri="{FF2B5EF4-FFF2-40B4-BE49-F238E27FC236}">
                <a16:creationId xmlns:a16="http://schemas.microsoft.com/office/drawing/2014/main" id="{7AA6B82E-1D5A-59AB-6809-FC985EACC86D}"/>
              </a:ext>
            </a:extLst>
          </p:cNvPr>
          <p:cNvSpPr txBox="1"/>
          <p:nvPr/>
        </p:nvSpPr>
        <p:spPr>
          <a:xfrm>
            <a:off x="7235115" y="3732464"/>
            <a:ext cx="4600626" cy="2605801"/>
          </a:xfrm>
          <a:prstGeom prst="rect">
            <a:avLst/>
          </a:prstGeom>
          <a:noFill/>
          <a:ln>
            <a:solidFill>
              <a:schemeClr val="bg1"/>
            </a:solidFill>
          </a:ln>
        </p:spPr>
        <p:txBody>
          <a:bodyPr spcFirstLastPara="1" wrap="square" lIns="91425" tIns="45700" rIns="91425" bIns="45700" anchor="ctr" anchorCtr="0">
            <a:spAutoFit/>
          </a:bodyPr>
          <a:lstStyle/>
          <a:p>
            <a:pPr marL="609600" indent="-406400">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In the initial data, none of the Ponzi images were classified as non-Ponzi with the Fold2 model</a:t>
            </a:r>
          </a:p>
          <a:p>
            <a:pPr marL="609600" indent="-406400">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However, after changing the opcode files, ten of the 128 Ponzi images were classified as non-Ponzi</a:t>
            </a:r>
          </a:p>
        </p:txBody>
      </p:sp>
      <p:sp>
        <p:nvSpPr>
          <p:cNvPr id="14"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1222285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edited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Fold-3</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9" name="Picture 3" descr="Treemap chart&#10;&#10;Description automatically generated">
            <a:extLst>
              <a:ext uri="{FF2B5EF4-FFF2-40B4-BE49-F238E27FC236}">
                <a16:creationId xmlns:a16="http://schemas.microsoft.com/office/drawing/2014/main" id="{9F96F6F5-C859-E4C7-898D-01F7B57A409E}"/>
              </a:ext>
            </a:extLst>
          </p:cNvPr>
          <p:cNvPicPr>
            <a:picLocks noChangeAspect="1"/>
          </p:cNvPicPr>
          <p:nvPr/>
        </p:nvPicPr>
        <p:blipFill>
          <a:blip r:embed="rId3"/>
          <a:stretch>
            <a:fillRect/>
          </a:stretch>
        </p:blipFill>
        <p:spPr>
          <a:xfrm>
            <a:off x="123646" y="1558442"/>
            <a:ext cx="6869500" cy="4560625"/>
          </a:xfrm>
          <a:prstGeom prst="rect">
            <a:avLst/>
          </a:prstGeom>
        </p:spPr>
      </p:pic>
      <p:pic>
        <p:nvPicPr>
          <p:cNvPr id="12" name="Picture 4" descr="Table&#10;&#10;Description automatically generated">
            <a:extLst>
              <a:ext uri="{FF2B5EF4-FFF2-40B4-BE49-F238E27FC236}">
                <a16:creationId xmlns:a16="http://schemas.microsoft.com/office/drawing/2014/main" id="{06FE78B3-BD71-E436-FB69-057B5F90E40E}"/>
              </a:ext>
            </a:extLst>
          </p:cNvPr>
          <p:cNvPicPr>
            <a:picLocks noChangeAspect="1"/>
          </p:cNvPicPr>
          <p:nvPr/>
        </p:nvPicPr>
        <p:blipFill>
          <a:blip r:embed="rId4"/>
          <a:stretch>
            <a:fillRect/>
          </a:stretch>
        </p:blipFill>
        <p:spPr>
          <a:xfrm>
            <a:off x="7240438" y="1212327"/>
            <a:ext cx="4583502" cy="2272433"/>
          </a:xfrm>
          <a:prstGeom prst="rect">
            <a:avLst/>
          </a:prstGeom>
        </p:spPr>
      </p:pic>
      <p:sp>
        <p:nvSpPr>
          <p:cNvPr id="13" name="Google Shape;338;p15">
            <a:extLst>
              <a:ext uri="{FF2B5EF4-FFF2-40B4-BE49-F238E27FC236}">
                <a16:creationId xmlns:a16="http://schemas.microsoft.com/office/drawing/2014/main" id="{E2CD1D2F-600A-5666-407B-B984ED27F549}"/>
              </a:ext>
            </a:extLst>
          </p:cNvPr>
          <p:cNvSpPr txBox="1"/>
          <p:nvPr/>
        </p:nvSpPr>
        <p:spPr>
          <a:xfrm>
            <a:off x="7235115" y="3592144"/>
            <a:ext cx="4600626" cy="2734041"/>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Out of the 125 non-Ponzi images, five were classified as actual Ponzi files. On the other hand, five images were classified as non-Ponzi, in the Ponzi class</a:t>
            </a:r>
          </a:p>
        </p:txBody>
      </p:sp>
      <p:sp>
        <p:nvSpPr>
          <p:cNvPr id="14"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117575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CNN results on edited smart contracts</a:t>
            </a:r>
          </a:p>
        </p:txBody>
      </p:sp>
      <p:sp>
        <p:nvSpPr>
          <p:cNvPr id="11" name="Google Shape;397;g23a888b8d87_0_79"/>
          <p:cNvSpPr txBox="1"/>
          <p:nvPr/>
        </p:nvSpPr>
        <p:spPr>
          <a:xfrm>
            <a:off x="2573172" y="1032556"/>
            <a:ext cx="1967100" cy="492412"/>
          </a:xfrm>
          <a:prstGeom prst="rect">
            <a:avLst/>
          </a:prstGeom>
          <a:noFill/>
          <a:ln>
            <a:noFill/>
          </a:ln>
        </p:spPr>
        <p:txBody>
          <a:bodyPr spcFirstLastPara="1" wrap="square" lIns="91425" tIns="91425" rIns="91425" bIns="91425" anchor="t" anchorCtr="0">
            <a:spAutoFit/>
          </a:bodyPr>
          <a:lstStyle/>
          <a:p>
            <a:r>
              <a:rPr lang="en-US" sz="2000" b="1">
                <a:solidFill>
                  <a:srgbClr val="FFE8CA"/>
                </a:solidFill>
                <a:latin typeface="Times New Roman"/>
                <a:ea typeface="Times New Roman"/>
                <a:cs typeface="Times New Roman"/>
                <a:sym typeface="Times New Roman"/>
              </a:rPr>
              <a:t>Fold-4</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7" name="Picture 5" descr="Treemap chart&#10;&#10;Description automatically generated">
            <a:extLst>
              <a:ext uri="{FF2B5EF4-FFF2-40B4-BE49-F238E27FC236}">
                <a16:creationId xmlns:a16="http://schemas.microsoft.com/office/drawing/2014/main" id="{A89523BC-7B8A-208E-DDA0-CD54947B18E1}"/>
              </a:ext>
            </a:extLst>
          </p:cNvPr>
          <p:cNvPicPr>
            <a:picLocks noChangeAspect="1"/>
          </p:cNvPicPr>
          <p:nvPr/>
        </p:nvPicPr>
        <p:blipFill>
          <a:blip r:embed="rId3"/>
          <a:stretch>
            <a:fillRect/>
          </a:stretch>
        </p:blipFill>
        <p:spPr>
          <a:xfrm>
            <a:off x="123645" y="1558442"/>
            <a:ext cx="6869502" cy="4560625"/>
          </a:xfrm>
          <a:prstGeom prst="rect">
            <a:avLst/>
          </a:prstGeom>
        </p:spPr>
      </p:pic>
      <p:pic>
        <p:nvPicPr>
          <p:cNvPr id="8" name="Picture 4">
            <a:extLst>
              <a:ext uri="{FF2B5EF4-FFF2-40B4-BE49-F238E27FC236}">
                <a16:creationId xmlns:a16="http://schemas.microsoft.com/office/drawing/2014/main" id="{294584D2-9C5B-92DF-069F-877612FEDB94}"/>
              </a:ext>
            </a:extLst>
          </p:cNvPr>
          <p:cNvPicPr>
            <a:picLocks noChangeAspect="1"/>
          </p:cNvPicPr>
          <p:nvPr/>
        </p:nvPicPr>
        <p:blipFill>
          <a:blip r:embed="rId4"/>
          <a:stretch>
            <a:fillRect/>
          </a:stretch>
        </p:blipFill>
        <p:spPr>
          <a:xfrm>
            <a:off x="7240440" y="1628782"/>
            <a:ext cx="4583501" cy="2277721"/>
          </a:xfrm>
          <a:prstGeom prst="rect">
            <a:avLst/>
          </a:prstGeom>
        </p:spPr>
      </p:pic>
      <p:sp>
        <p:nvSpPr>
          <p:cNvPr id="10" name="Google Shape;338;p15">
            <a:extLst>
              <a:ext uri="{FF2B5EF4-FFF2-40B4-BE49-F238E27FC236}">
                <a16:creationId xmlns:a16="http://schemas.microsoft.com/office/drawing/2014/main" id="{06C0A178-16A2-6008-B262-50F5916DD135}"/>
              </a:ext>
            </a:extLst>
          </p:cNvPr>
          <p:cNvSpPr txBox="1"/>
          <p:nvPr/>
        </p:nvSpPr>
        <p:spPr>
          <a:xfrm>
            <a:off x="7235115" y="4051575"/>
            <a:ext cx="4600626" cy="2272377"/>
          </a:xfrm>
          <a:prstGeom prst="rect">
            <a:avLst/>
          </a:prstGeom>
          <a:noFill/>
          <a:ln>
            <a:solidFill>
              <a:schemeClr val="bg1"/>
            </a:solidFill>
          </a:ln>
        </p:spPr>
        <p:txBody>
          <a:bodyPr spcFirstLastPara="1" wrap="square" lIns="91425" tIns="45700" rIns="91425" bIns="45700" anchor="ctr" anchorCtr="0">
            <a:spAutoFit/>
          </a:bodyPr>
          <a:lstStyle/>
          <a:p>
            <a:pPr marL="609600" indent="-406400">
              <a:lnSpc>
                <a:spcPct val="150000"/>
              </a:lnSpc>
              <a:spcBef>
                <a:spcPts val="1300"/>
              </a:spcBef>
              <a:spcAft>
                <a:spcPts val="1300"/>
              </a:spcAft>
              <a:buClr>
                <a:srgbClr val="FFFFFF"/>
              </a:buClr>
              <a:buSzPts val="1600"/>
              <a:buFont typeface="Times New Roman"/>
              <a:buChar char="●"/>
            </a:pPr>
            <a:r>
              <a:rPr lang="en-US" sz="2000">
                <a:solidFill>
                  <a:schemeClr val="bg1"/>
                </a:solidFill>
                <a:latin typeface="Times New Roman"/>
                <a:ea typeface="Times New Roman"/>
                <a:cs typeface="Times New Roman"/>
                <a:sym typeface="Times New Roman"/>
              </a:rPr>
              <a:t>Although the model underperformed with the original data, it performed fairly better with edited files with an accuracy of 98%.</a:t>
            </a:r>
          </a:p>
        </p:txBody>
      </p:sp>
      <p:sp>
        <p:nvSpPr>
          <p:cNvPr id="14"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1319520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Result analysis</a:t>
            </a:r>
          </a:p>
        </p:txBody>
      </p:sp>
      <p:sp>
        <p:nvSpPr>
          <p:cNvPr id="18" name="Google Shape;191;g23a888b8d87_0_434"/>
          <p:cNvSpPr txBox="1"/>
          <p:nvPr/>
        </p:nvSpPr>
        <p:spPr>
          <a:xfrm>
            <a:off x="0" y="4277983"/>
            <a:ext cx="12192000" cy="2554505"/>
          </a:xfrm>
          <a:prstGeom prst="rect">
            <a:avLst/>
          </a:prstGeom>
          <a:noFill/>
          <a:ln>
            <a:noFill/>
          </a:ln>
        </p:spPr>
        <p:txBody>
          <a:bodyPr spcFirstLastPara="1" wrap="square" lIns="121900" tIns="121900" rIns="121900" bIns="121900" numCol="3" anchor="t" anchorCtr="0">
            <a:spAutoFit/>
          </a:bodyPr>
          <a:lstStyle/>
          <a:p>
            <a:pPr marL="546100" indent="-342900">
              <a:lnSpc>
                <a:spcPct val="150000"/>
              </a:lnSpc>
              <a:buClr>
                <a:srgbClr val="FFFFFF"/>
              </a:buClr>
              <a:buSzPts val="1600"/>
              <a:buFont typeface="Arial" panose="020B0604020202020204" pitchFamily="34" charset="0"/>
              <a:buChar char="•"/>
            </a:pPr>
            <a:r>
              <a:rPr lang="en-US" sz="2000">
                <a:solidFill>
                  <a:srgbClr val="FFFFFF"/>
                </a:solidFill>
                <a:latin typeface="Times New Roman"/>
                <a:ea typeface="Times New Roman"/>
                <a:cs typeface="Times New Roman"/>
                <a:sym typeface="Times New Roman"/>
              </a:rPr>
              <a:t>The trained models were able to accurately predict new, unseen malicious files</a:t>
            </a: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r>
              <a:rPr lang="en-US" sz="2000">
                <a:solidFill>
                  <a:srgbClr val="FFFFFF"/>
                </a:solidFill>
                <a:latin typeface="Times New Roman"/>
                <a:ea typeface="Times New Roman"/>
                <a:cs typeface="Times New Roman"/>
                <a:sym typeface="Times New Roman"/>
              </a:rPr>
              <a:t>When we used the trained models on edited smart contracts, the performance was not as good</a:t>
            </a: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r>
              <a:rPr lang="en-US" sz="2000">
                <a:solidFill>
                  <a:srgbClr val="FFFFFF"/>
                </a:solidFill>
                <a:latin typeface="Times New Roman"/>
                <a:ea typeface="Times New Roman"/>
                <a:cs typeface="Times New Roman"/>
                <a:sym typeface="Times New Roman"/>
              </a:rPr>
              <a:t>The models improved their performance when we re-trained them with evasion samples</a:t>
            </a:r>
          </a:p>
        </p:txBody>
      </p:sp>
      <p:pic>
        <p:nvPicPr>
          <p:cNvPr id="22" name="Picture 21"/>
          <p:cNvPicPr>
            <a:picLocks noChangeAspect="1"/>
          </p:cNvPicPr>
          <p:nvPr/>
        </p:nvPicPr>
        <p:blipFill>
          <a:blip r:embed="rId3"/>
          <a:stretch>
            <a:fillRect/>
          </a:stretch>
        </p:blipFill>
        <p:spPr>
          <a:xfrm>
            <a:off x="8915400" y="1172329"/>
            <a:ext cx="2552700" cy="2552700"/>
          </a:xfrm>
          <a:prstGeom prst="rect">
            <a:avLst/>
          </a:prstGeom>
        </p:spPr>
      </p:pic>
      <p:pic>
        <p:nvPicPr>
          <p:cNvPr id="23" name="Picture 22"/>
          <p:cNvPicPr>
            <a:picLocks noChangeAspect="1"/>
          </p:cNvPicPr>
          <p:nvPr/>
        </p:nvPicPr>
        <p:blipFill>
          <a:blip r:embed="rId4"/>
          <a:stretch>
            <a:fillRect/>
          </a:stretch>
        </p:blipFill>
        <p:spPr>
          <a:xfrm>
            <a:off x="803706" y="1432679"/>
            <a:ext cx="2349500" cy="2349500"/>
          </a:xfrm>
          <a:prstGeom prst="rect">
            <a:avLst/>
          </a:prstGeom>
        </p:spPr>
      </p:pic>
      <p:pic>
        <p:nvPicPr>
          <p:cNvPr id="24" name="Picture 23"/>
          <p:cNvPicPr>
            <a:picLocks noChangeAspect="1"/>
          </p:cNvPicPr>
          <p:nvPr/>
        </p:nvPicPr>
        <p:blipFill>
          <a:blip r:embed="rId5"/>
          <a:stretch>
            <a:fillRect/>
          </a:stretch>
        </p:blipFill>
        <p:spPr>
          <a:xfrm>
            <a:off x="4826000" y="1108829"/>
            <a:ext cx="2997200" cy="2997200"/>
          </a:xfrm>
          <a:prstGeom prst="rect">
            <a:avLst/>
          </a:prstGeom>
        </p:spPr>
      </p:pic>
      <p:sp>
        <p:nvSpPr>
          <p:cNvPr id="25"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6"/>
              </a:rPr>
              <a:t>Vector sources</a:t>
            </a:r>
            <a:endParaRPr sz="800">
              <a:solidFill>
                <a:schemeClr val="lt1"/>
              </a:solidFill>
              <a:latin typeface="Times New Roman"/>
              <a:ea typeface="Times New Roman"/>
              <a:cs typeface="Times New Roman"/>
              <a:sym typeface="Times New Roman"/>
            </a:endParaRPr>
          </a:p>
        </p:txBody>
      </p:sp>
      <p:sp>
        <p:nvSpPr>
          <p:cNvPr id="26"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38</a:t>
            </a:fld>
            <a:endParaRPr lang="en-US"/>
          </a:p>
        </p:txBody>
      </p:sp>
    </p:spTree>
    <p:extLst>
      <p:ext uri="{BB962C8B-B14F-4D97-AF65-F5344CB8AC3E}">
        <p14:creationId xmlns:p14="http://schemas.microsoft.com/office/powerpoint/2010/main" val="4163350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Conclusion</a:t>
            </a:r>
          </a:p>
        </p:txBody>
      </p:sp>
      <p:sp>
        <p:nvSpPr>
          <p:cNvPr id="18" name="Google Shape;191;g23a888b8d87_0_434"/>
          <p:cNvSpPr txBox="1"/>
          <p:nvPr/>
        </p:nvSpPr>
        <p:spPr>
          <a:xfrm>
            <a:off x="0" y="4277983"/>
            <a:ext cx="12192000" cy="2554505"/>
          </a:xfrm>
          <a:prstGeom prst="rect">
            <a:avLst/>
          </a:prstGeom>
          <a:noFill/>
          <a:ln>
            <a:noFill/>
          </a:ln>
        </p:spPr>
        <p:txBody>
          <a:bodyPr spcFirstLastPara="1" wrap="square" lIns="121900" tIns="121900" rIns="121900" bIns="121900" numCol="3" anchor="t" anchorCtr="0">
            <a:spAutoFit/>
          </a:bodyPr>
          <a:lstStyle/>
          <a:p>
            <a:pPr marL="546100" indent="-342900">
              <a:lnSpc>
                <a:spcPct val="150000"/>
              </a:lnSpc>
              <a:buClr>
                <a:srgbClr val="FFFFFF"/>
              </a:buClr>
              <a:buSzPts val="1600"/>
              <a:buFont typeface="Arial" panose="020B0604020202020204" pitchFamily="34" charset="0"/>
              <a:buChar char="•"/>
            </a:pPr>
            <a:r>
              <a:rPr lang="en-US" sz="2000">
                <a:solidFill>
                  <a:srgbClr val="FFFFFF"/>
                </a:solidFill>
                <a:latin typeface="Times New Roman"/>
                <a:ea typeface="Times New Roman"/>
                <a:cs typeface="Times New Roman"/>
                <a:sym typeface="Times New Roman"/>
              </a:rPr>
              <a:t>We designed and trained models that were able to detect malicious files</a:t>
            </a: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r>
              <a:rPr lang="en-US" sz="2000">
                <a:solidFill>
                  <a:srgbClr val="FFFFFF"/>
                </a:solidFill>
                <a:latin typeface="Times New Roman"/>
                <a:ea typeface="Times New Roman"/>
                <a:cs typeface="Times New Roman"/>
                <a:sym typeface="Times New Roman"/>
              </a:rPr>
              <a:t>We were able to measure the performance of these models on edited smart contract data. The performance of the models on this data was a little bit low</a:t>
            </a:r>
          </a:p>
          <a:p>
            <a:pPr marL="546100" indent="-342900">
              <a:lnSpc>
                <a:spcPct val="150000"/>
              </a:lnSpc>
              <a:buClr>
                <a:srgbClr val="FFFFFF"/>
              </a:buClr>
              <a:buSzPts val="1600"/>
              <a:buFont typeface="Arial" panose="020B0604020202020204" pitchFamily="34" charset="0"/>
              <a:buChar char="•"/>
            </a:pPr>
            <a:r>
              <a:rPr lang="en-US" sz="2000">
                <a:solidFill>
                  <a:srgbClr val="FFFFFF"/>
                </a:solidFill>
                <a:latin typeface="Times New Roman"/>
                <a:ea typeface="Times New Roman"/>
                <a:cs typeface="Times New Roman"/>
                <a:sym typeface="Times New Roman"/>
              </a:rPr>
              <a:t>We then improved the performance of the models by re-training them with the edited sample data</a:t>
            </a:r>
          </a:p>
        </p:txBody>
      </p:sp>
      <p:sp>
        <p:nvSpPr>
          <p:cNvPr id="7"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3"/>
              </a:rPr>
              <a:t>Vector sources</a:t>
            </a:r>
            <a:endParaRPr sz="800">
              <a:solidFill>
                <a:schemeClr val="lt1"/>
              </a:solidFill>
              <a:latin typeface="Times New Roman"/>
              <a:ea typeface="Times New Roman"/>
              <a:cs typeface="Times New Roman"/>
              <a:sym typeface="Times New Roman"/>
            </a:endParaRPr>
          </a:p>
        </p:txBody>
      </p:sp>
      <p:sp>
        <p:nvSpPr>
          <p:cNvPr id="8"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39</a:t>
            </a:fld>
            <a:endParaRPr lang="en-US"/>
          </a:p>
        </p:txBody>
      </p:sp>
      <p:pic>
        <p:nvPicPr>
          <p:cNvPr id="2" name="Picture 1"/>
          <p:cNvPicPr>
            <a:picLocks noChangeAspect="1"/>
          </p:cNvPicPr>
          <p:nvPr/>
        </p:nvPicPr>
        <p:blipFill>
          <a:blip r:embed="rId4"/>
          <a:stretch>
            <a:fillRect/>
          </a:stretch>
        </p:blipFill>
        <p:spPr>
          <a:xfrm>
            <a:off x="698500" y="1012804"/>
            <a:ext cx="2712225" cy="2712225"/>
          </a:xfrm>
          <a:prstGeom prst="rect">
            <a:avLst/>
          </a:prstGeom>
        </p:spPr>
      </p:pic>
      <p:pic>
        <p:nvPicPr>
          <p:cNvPr id="3" name="Picture 2"/>
          <p:cNvPicPr>
            <a:picLocks noChangeAspect="1"/>
          </p:cNvPicPr>
          <p:nvPr/>
        </p:nvPicPr>
        <p:blipFill>
          <a:blip r:embed="rId5"/>
          <a:stretch>
            <a:fillRect/>
          </a:stretch>
        </p:blipFill>
        <p:spPr>
          <a:xfrm>
            <a:off x="4905351" y="1349717"/>
            <a:ext cx="2515423" cy="2515423"/>
          </a:xfrm>
          <a:prstGeom prst="rect">
            <a:avLst/>
          </a:prstGeom>
        </p:spPr>
      </p:pic>
      <p:pic>
        <p:nvPicPr>
          <p:cNvPr id="5" name="Picture 4"/>
          <p:cNvPicPr>
            <a:picLocks noChangeAspect="1"/>
          </p:cNvPicPr>
          <p:nvPr/>
        </p:nvPicPr>
        <p:blipFill>
          <a:blip r:embed="rId6"/>
          <a:stretch>
            <a:fillRect/>
          </a:stretch>
        </p:blipFill>
        <p:spPr>
          <a:xfrm>
            <a:off x="9059028" y="1722769"/>
            <a:ext cx="2142371" cy="2142371"/>
          </a:xfrm>
          <a:prstGeom prst="rect">
            <a:avLst/>
          </a:prstGeom>
        </p:spPr>
      </p:pic>
    </p:spTree>
    <p:extLst>
      <p:ext uri="{BB962C8B-B14F-4D97-AF65-F5344CB8AC3E}">
        <p14:creationId xmlns:p14="http://schemas.microsoft.com/office/powerpoint/2010/main" val="565417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23a888b8d87_0_421"/>
          <p:cNvSpPr txBox="1">
            <a:spLocks noGrp="1"/>
          </p:cNvSpPr>
          <p:nvPr>
            <p:ph type="body" idx="1"/>
          </p:nvPr>
        </p:nvSpPr>
        <p:spPr>
          <a:xfrm>
            <a:off x="7899400" y="962395"/>
            <a:ext cx="4292600" cy="4862829"/>
          </a:xfrm>
          <a:prstGeom prst="rect">
            <a:avLst/>
          </a:prstGeom>
        </p:spPr>
        <p:txBody>
          <a:bodyPr spcFirstLastPara="1" wrap="square" lIns="121900" tIns="121900" rIns="121900" bIns="121900" anchor="t" anchorCtr="0">
            <a:spAutoFit/>
          </a:bodyPr>
          <a:lstStyle/>
          <a:p>
            <a:pPr indent="-355600">
              <a:lnSpc>
                <a:spcPct val="150000"/>
              </a:lnSpc>
              <a:buClr>
                <a:srgbClr val="FFFFFF"/>
              </a:buClr>
              <a:buSzPts val="2000"/>
              <a:buFont typeface="Times New Roman"/>
              <a:buChar char="●"/>
            </a:pPr>
            <a:r>
              <a:rPr lang="en-US" sz="2000" err="1">
                <a:solidFill>
                  <a:srgbClr val="FFFFFF"/>
                </a:solidFill>
                <a:latin typeface="Times New Roman"/>
                <a:ea typeface="Times New Roman"/>
                <a:cs typeface="Times New Roman"/>
                <a:sym typeface="Times New Roman"/>
              </a:rPr>
              <a:t>Blockchain</a:t>
            </a:r>
            <a:r>
              <a:rPr lang="en-US" sz="2000">
                <a:solidFill>
                  <a:srgbClr val="FFFFFF"/>
                </a:solidFill>
                <a:latin typeface="Times New Roman"/>
                <a:ea typeface="Times New Roman"/>
                <a:cs typeface="Times New Roman"/>
                <a:sym typeface="Times New Roman"/>
              </a:rPr>
              <a:t> is an emerging technology which has attracted many scams like phishing, fake mixer and smart Ponzi contract.</a:t>
            </a:r>
            <a:endParaRPr sz="2000">
              <a:solidFill>
                <a:srgbClr val="FFFFFF"/>
              </a:solidFill>
              <a:latin typeface="Times New Roman"/>
              <a:ea typeface="Times New Roman"/>
              <a:cs typeface="Times New Roman"/>
              <a:sym typeface="Times New Roman"/>
            </a:endParaRPr>
          </a:p>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It is estimated that at least 15.22% of smart contracts deployed are Ponzi[4].</a:t>
            </a:r>
          </a:p>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According to Forbes[2], more than $4 billion worth in crypto was lost to Ponzi-schemes alone in 2019.</a:t>
            </a:r>
            <a:endParaRPr lang="en-US" sz="2000">
              <a:solidFill>
                <a:srgbClr val="FFFFFF"/>
              </a:solidFill>
              <a:latin typeface="Times New Roman"/>
              <a:ea typeface="Times New Roman"/>
              <a:cs typeface="Times New Roman"/>
            </a:endParaRPr>
          </a:p>
        </p:txBody>
      </p:sp>
      <p:sp>
        <p:nvSpPr>
          <p:cNvPr id="181" name="Google Shape;181;g23a888b8d87_0_421"/>
          <p:cNvSpPr txBox="1">
            <a:spLocks noGrp="1"/>
          </p:cNvSpPr>
          <p:nvPr>
            <p:ph type="title"/>
          </p:nvPr>
        </p:nvSpPr>
        <p:spPr>
          <a:xfrm>
            <a:off x="1223550" y="90275"/>
            <a:ext cx="9744900" cy="846600"/>
          </a:xfrm>
          <a:prstGeom prst="rect">
            <a:avLst/>
          </a:prstGeom>
        </p:spPr>
        <p:txBody>
          <a:bodyPr spcFirstLastPara="1" wrap="square" lIns="121900" tIns="121900" rIns="121900" bIns="121900" anchor="t" anchorCtr="0">
            <a:noAutofit/>
          </a:bodyPr>
          <a:lstStyle/>
          <a:p>
            <a:pPr algn="ctr"/>
            <a:r>
              <a:rPr lang="en-US" sz="2700" b="1">
                <a:solidFill>
                  <a:srgbClr val="FFAB40"/>
                </a:solidFill>
                <a:latin typeface="Times New Roman"/>
                <a:ea typeface="Times New Roman"/>
                <a:cs typeface="Times New Roman"/>
                <a:sym typeface="Times New Roman"/>
              </a:rPr>
              <a:t>Motivation</a:t>
            </a:r>
            <a:endParaRPr sz="2700" b="1">
              <a:solidFill>
                <a:srgbClr val="FFAB40"/>
              </a:solidFill>
              <a:latin typeface="Times New Roman"/>
              <a:ea typeface="Times New Roman"/>
              <a:cs typeface="Times New Roman"/>
              <a:sym typeface="Times New Roman"/>
            </a:endParaRPr>
          </a:p>
          <a:p>
            <a:pPr algn="ctr"/>
            <a:r>
              <a:rPr lang="en-US" sz="1300" b="1" i="1">
                <a:solidFill>
                  <a:srgbClr val="FFE8CA"/>
                </a:solidFill>
                <a:latin typeface="Times New Roman"/>
                <a:ea typeface="Times New Roman"/>
                <a:cs typeface="Times New Roman"/>
                <a:sym typeface="Times New Roman"/>
              </a:rPr>
              <a:t>Smart Ponzi contract detection</a:t>
            </a:r>
            <a:endParaRPr sz="2700" b="1">
              <a:solidFill>
                <a:srgbClr val="FFAB40"/>
              </a:solidFill>
              <a:latin typeface="Times New Roman"/>
              <a:ea typeface="Times New Roman"/>
              <a:cs typeface="Times New Roman"/>
              <a:sym typeface="Times New Roman"/>
            </a:endParaRPr>
          </a:p>
        </p:txBody>
      </p:sp>
      <p:pic>
        <p:nvPicPr>
          <p:cNvPr id="185" name="Google Shape;185;g23a888b8d87_0_421" descr="OFkhxs9cl3YH9EE 2h4ztNXi3I7wLFOSX Hnj RaeqTEUVOGU9rnY7qP8hpBgItTMG69xxHB1A7LiGf3TBqtCRS0fDfIoPDAjvmM5cOT 5 XtaOCZVPhqjmgUR9qPF2gPXnTEmVKXnEtVHUeH0H83EeAc7zCwgXnny5U2L9RDd FA d9YdPyF bP69dr"/>
          <p:cNvPicPr preferRelativeResize="0"/>
          <p:nvPr/>
        </p:nvPicPr>
        <p:blipFill rotWithShape="1">
          <a:blip r:embed="rId3">
            <a:alphaModFix/>
          </a:blip>
          <a:srcRect/>
          <a:stretch/>
        </p:blipFill>
        <p:spPr>
          <a:xfrm>
            <a:off x="180662" y="1094808"/>
            <a:ext cx="7718738" cy="4543992"/>
          </a:xfrm>
          <a:prstGeom prst="rect">
            <a:avLst/>
          </a:prstGeom>
          <a:noFill/>
          <a:ln>
            <a:noFill/>
          </a:ln>
        </p:spPr>
      </p:pic>
      <p:sp>
        <p:nvSpPr>
          <p:cNvPr id="9"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4"/>
              </a:rPr>
              <a:t>Image source</a:t>
            </a:r>
            <a:endParaRPr sz="800">
              <a:solidFill>
                <a:schemeClr val="lt1"/>
              </a:solidFill>
              <a:latin typeface="Times New Roman"/>
              <a:ea typeface="Times New Roman"/>
              <a:cs typeface="Times New Roman"/>
              <a:sym typeface="Times New Roman"/>
            </a:endParaRPr>
          </a:p>
        </p:txBody>
      </p:sp>
      <p:sp>
        <p:nvSpPr>
          <p:cNvPr id="2" name="Slide Number Placeholder 1"/>
          <p:cNvSpPr>
            <a:spLocks noGrp="1"/>
          </p:cNvSpPr>
          <p:nvPr>
            <p:ph type="sldNum" idx="12"/>
          </p:nvPr>
        </p:nvSpPr>
        <p:spPr/>
        <p:txBody>
          <a:bodyPr/>
          <a:lstStyle/>
          <a:p>
            <a:fld id="{00000000-1234-1234-1234-123412341234}"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Future work</a:t>
            </a:r>
          </a:p>
        </p:txBody>
      </p:sp>
      <p:sp>
        <p:nvSpPr>
          <p:cNvPr id="13" name="Google Shape;191;g23a888b8d87_0_434"/>
          <p:cNvSpPr txBox="1"/>
          <p:nvPr/>
        </p:nvSpPr>
        <p:spPr>
          <a:xfrm>
            <a:off x="0" y="4277983"/>
            <a:ext cx="12192000" cy="2554505"/>
          </a:xfrm>
          <a:prstGeom prst="rect">
            <a:avLst/>
          </a:prstGeom>
          <a:noFill/>
          <a:ln>
            <a:noFill/>
          </a:ln>
        </p:spPr>
        <p:txBody>
          <a:bodyPr spcFirstLastPara="1" wrap="square" lIns="121900" tIns="121900" rIns="121900" bIns="121900" numCol="3" anchor="t" anchorCtr="0">
            <a:spAutoFit/>
          </a:bodyPr>
          <a:lstStyle/>
          <a:p>
            <a:pPr marL="546100" indent="-342900">
              <a:lnSpc>
                <a:spcPct val="150000"/>
              </a:lnSpc>
              <a:buClr>
                <a:srgbClr val="FFFFFF"/>
              </a:buClr>
              <a:buSzPts val="1600"/>
              <a:buFont typeface="Arial" panose="020B0604020202020204" pitchFamily="34" charset="0"/>
              <a:buChar char="•"/>
            </a:pPr>
            <a:r>
              <a:rPr lang="en-US" sz="2000">
                <a:solidFill>
                  <a:srgbClr val="FFFFFF"/>
                </a:solidFill>
                <a:latin typeface="Times New Roman"/>
                <a:ea typeface="Times New Roman"/>
                <a:cs typeface="Times New Roman"/>
                <a:sym typeface="Times New Roman"/>
              </a:rPr>
              <a:t>Use a larger dataset from Etherscan API and other EVMs</a:t>
            </a: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r>
              <a:rPr lang="en-US" sz="2000">
                <a:solidFill>
                  <a:srgbClr val="FFFFFF"/>
                </a:solidFill>
                <a:latin typeface="Times New Roman"/>
                <a:ea typeface="Times New Roman"/>
                <a:cs typeface="Times New Roman"/>
                <a:sym typeface="Times New Roman"/>
              </a:rPr>
              <a:t>Extend this for attribution. Even with anonymity of the cryptocurrency, can we trace the owners of the crypto addresses?</a:t>
            </a: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Font typeface="Arial" panose="020B0604020202020204" pitchFamily="34" charset="0"/>
              <a:buChar char="•"/>
            </a:pPr>
            <a:r>
              <a:rPr lang="en-US" sz="2000">
                <a:solidFill>
                  <a:srgbClr val="FFFFFF"/>
                </a:solidFill>
                <a:latin typeface="Times New Roman"/>
                <a:ea typeface="Times New Roman"/>
                <a:cs typeface="Times New Roman"/>
                <a:sym typeface="Times New Roman"/>
              </a:rPr>
              <a:t>Editing can be done for the evasion strategy…. If its changing, can we still detect it?</a:t>
            </a:r>
          </a:p>
        </p:txBody>
      </p:sp>
      <p:pic>
        <p:nvPicPr>
          <p:cNvPr id="2" name="Picture 1"/>
          <p:cNvPicPr>
            <a:picLocks noChangeAspect="1"/>
          </p:cNvPicPr>
          <p:nvPr/>
        </p:nvPicPr>
        <p:blipFill>
          <a:blip r:embed="rId3"/>
          <a:stretch>
            <a:fillRect/>
          </a:stretch>
        </p:blipFill>
        <p:spPr>
          <a:xfrm>
            <a:off x="4870450" y="1521579"/>
            <a:ext cx="2451100" cy="2451100"/>
          </a:xfrm>
          <a:prstGeom prst="rect">
            <a:avLst/>
          </a:prstGeom>
        </p:spPr>
      </p:pic>
      <p:pic>
        <p:nvPicPr>
          <p:cNvPr id="5" name="Picture 4"/>
          <p:cNvPicPr>
            <a:picLocks noChangeAspect="1"/>
          </p:cNvPicPr>
          <p:nvPr/>
        </p:nvPicPr>
        <p:blipFill>
          <a:blip r:embed="rId4"/>
          <a:stretch>
            <a:fillRect/>
          </a:stretch>
        </p:blipFill>
        <p:spPr>
          <a:xfrm>
            <a:off x="749299" y="1341358"/>
            <a:ext cx="2631321" cy="2631321"/>
          </a:xfrm>
          <a:prstGeom prst="rect">
            <a:avLst/>
          </a:prstGeom>
        </p:spPr>
      </p:pic>
      <p:pic>
        <p:nvPicPr>
          <p:cNvPr id="9" name="Picture 8"/>
          <p:cNvPicPr>
            <a:picLocks noChangeAspect="1"/>
          </p:cNvPicPr>
          <p:nvPr/>
        </p:nvPicPr>
        <p:blipFill>
          <a:blip r:embed="rId5"/>
          <a:stretch>
            <a:fillRect/>
          </a:stretch>
        </p:blipFill>
        <p:spPr>
          <a:xfrm flipH="1">
            <a:off x="8811380" y="1366759"/>
            <a:ext cx="2440820" cy="2440820"/>
          </a:xfrm>
          <a:prstGeom prst="rect">
            <a:avLst/>
          </a:prstGeom>
        </p:spPr>
      </p:pic>
      <p:sp>
        <p:nvSpPr>
          <p:cNvPr id="24"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6"/>
              </a:rPr>
              <a:t>Vector sources</a:t>
            </a:r>
            <a:endParaRPr sz="800">
              <a:solidFill>
                <a:schemeClr val="lt1"/>
              </a:solidFill>
              <a:latin typeface="Times New Roman"/>
              <a:ea typeface="Times New Roman"/>
              <a:cs typeface="Times New Roman"/>
              <a:sym typeface="Times New Roman"/>
            </a:endParaRPr>
          </a:p>
        </p:txBody>
      </p:sp>
      <p:sp>
        <p:nvSpPr>
          <p:cNvPr id="25"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3219987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References</a:t>
            </a:r>
          </a:p>
        </p:txBody>
      </p:sp>
      <p:sp>
        <p:nvSpPr>
          <p:cNvPr id="4" name="Google Shape;491;p24"/>
          <p:cNvSpPr txBox="1">
            <a:spLocks/>
          </p:cNvSpPr>
          <p:nvPr/>
        </p:nvSpPr>
        <p:spPr>
          <a:xfrm>
            <a:off x="838200" y="1825625"/>
            <a:ext cx="10515600" cy="4351338"/>
          </a:xfrm>
          <a:prstGeom prst="rect">
            <a:avLst/>
          </a:prstGeom>
          <a:noFill/>
          <a:ln>
            <a:solidFill>
              <a:schemeClr val="bg1"/>
            </a:solidFill>
          </a:ln>
        </p:spPr>
        <p:txBody>
          <a:bodyPr spcFirstLastPara="1" wrap="square" lIns="91425" tIns="45700" rIns="91425" bIns="45700" anchor="ctr"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406400">
              <a:lnSpc>
                <a:spcPct val="150000"/>
              </a:lnSpc>
              <a:spcBef>
                <a:spcPts val="1300"/>
              </a:spcBef>
              <a:spcAft>
                <a:spcPts val="1300"/>
              </a:spcAft>
              <a:buClr>
                <a:srgbClr val="FFFFFF"/>
              </a:buClr>
              <a:buSzPts val="1600"/>
              <a:buFont typeface="+mj-lt"/>
              <a:buAutoNum type="arabicPeriod"/>
            </a:pPr>
            <a:r>
              <a:rPr lang="en-US" sz="2000">
                <a:solidFill>
                  <a:schemeClr val="bg1"/>
                </a:solidFill>
                <a:latin typeface="Times New Roman"/>
                <a:ea typeface="Times New Roman"/>
                <a:cs typeface="Times New Roman"/>
                <a:sym typeface="Times New Roman"/>
              </a:rPr>
              <a:t>Security, P. (2016, January 25). 27% of all recorded malware appeared in 2015. Panda Security </a:t>
            </a:r>
            <a:r>
              <a:rPr lang="en-US" sz="2000" err="1">
                <a:solidFill>
                  <a:schemeClr val="bg1"/>
                </a:solidFill>
                <a:latin typeface="Times New Roman"/>
                <a:ea typeface="Times New Roman"/>
                <a:cs typeface="Times New Roman"/>
                <a:sym typeface="Times New Roman"/>
              </a:rPr>
              <a:t>Mediacenter</a:t>
            </a:r>
            <a:r>
              <a:rPr lang="en-US" sz="2000">
                <a:solidFill>
                  <a:schemeClr val="bg1"/>
                </a:solidFill>
                <a:latin typeface="Times New Roman"/>
                <a:ea typeface="Times New Roman"/>
                <a:cs typeface="Times New Roman"/>
                <a:sym typeface="Times New Roman"/>
              </a:rPr>
              <a:t>. </a:t>
            </a:r>
            <a:r>
              <a:rPr lang="en-US" sz="2000">
                <a:solidFill>
                  <a:schemeClr val="bg1"/>
                </a:solidFill>
                <a:latin typeface="Times New Roman"/>
                <a:ea typeface="Times New Roman"/>
                <a:cs typeface="Times New Roman"/>
                <a:sym typeface="Times New Roman"/>
                <a:hlinkClick r:id="rId3"/>
              </a:rPr>
              <a:t>https://www.pandasecurity.com/en/mediacenter/press-releases/all-recorded-malware-appeared-in-2015/</a:t>
            </a:r>
            <a:endParaRPr lang="en-US" sz="2000">
              <a:solidFill>
                <a:schemeClr val="bg1"/>
              </a:solidFill>
              <a:latin typeface="Times New Roman"/>
              <a:ea typeface="Times New Roman"/>
              <a:cs typeface="Times New Roman"/>
              <a:sym typeface="Times New Roman"/>
            </a:endParaRPr>
          </a:p>
          <a:p>
            <a:pPr marL="609600" indent="-406400">
              <a:lnSpc>
                <a:spcPct val="150000"/>
              </a:lnSpc>
              <a:spcBef>
                <a:spcPts val="1300"/>
              </a:spcBef>
              <a:spcAft>
                <a:spcPts val="1300"/>
              </a:spcAft>
              <a:buClr>
                <a:srgbClr val="FFFFFF"/>
              </a:buClr>
              <a:buSzPts val="1600"/>
              <a:buFont typeface="+mj-lt"/>
              <a:buAutoNum type="arabicPeriod"/>
            </a:pPr>
            <a:r>
              <a:rPr lang="en-US" sz="2000">
                <a:solidFill>
                  <a:schemeClr val="bg1"/>
                </a:solidFill>
                <a:latin typeface="Times New Roman"/>
                <a:ea typeface="Times New Roman"/>
                <a:cs typeface="Times New Roman"/>
                <a:sym typeface="Times New Roman"/>
              </a:rPr>
              <a:t>Su, J. (</a:t>
            </a:r>
            <a:r>
              <a:rPr lang="en-US" sz="2000" err="1">
                <a:solidFill>
                  <a:schemeClr val="bg1"/>
                </a:solidFill>
                <a:latin typeface="Times New Roman"/>
                <a:ea typeface="Times New Roman"/>
                <a:cs typeface="Times New Roman"/>
                <a:sym typeface="Times New Roman"/>
              </a:rPr>
              <a:t>n.d.</a:t>
            </a:r>
            <a:r>
              <a:rPr lang="en-US" sz="2000">
                <a:solidFill>
                  <a:schemeClr val="bg1"/>
                </a:solidFill>
                <a:latin typeface="Times New Roman"/>
                <a:ea typeface="Times New Roman"/>
                <a:cs typeface="Times New Roman"/>
                <a:sym typeface="Times New Roman"/>
              </a:rPr>
              <a:t>). Hackers Stole Over $4 Billion From Crypto Crimes In 2019 So Far, Up From $1.7 Billion In All Of 2018. Forbes. Retrieved April 13, 2023, from </a:t>
            </a:r>
            <a:r>
              <a:rPr lang="en-US" sz="2000">
                <a:solidFill>
                  <a:schemeClr val="bg1"/>
                </a:solidFill>
                <a:latin typeface="Times New Roman"/>
                <a:ea typeface="Times New Roman"/>
                <a:cs typeface="Times New Roman"/>
                <a:sym typeface="Times New Roman"/>
                <a:hlinkClick r:id="rId4"/>
              </a:rPr>
              <a:t>https://www.forbes.com/sites/jeanbaptiste/2019/08/15/hackers-stole-over-4-billion-from-crypto-crimes-in-2019-so-far-up-from-1-7-billion-in-all-of-2018/</a:t>
            </a:r>
            <a:endParaRPr lang="en-US" sz="2000">
              <a:solidFill>
                <a:schemeClr val="bg1"/>
              </a:solidFill>
              <a:latin typeface="Times New Roman"/>
              <a:ea typeface="Times New Roman"/>
              <a:cs typeface="Times New Roman"/>
              <a:sym typeface="Times New Roman"/>
            </a:endParaRPr>
          </a:p>
          <a:p>
            <a:pPr marL="609600" indent="-406400">
              <a:lnSpc>
                <a:spcPct val="150000"/>
              </a:lnSpc>
              <a:spcBef>
                <a:spcPts val="1300"/>
              </a:spcBef>
              <a:spcAft>
                <a:spcPts val="1300"/>
              </a:spcAft>
              <a:buClr>
                <a:srgbClr val="FFFFFF"/>
              </a:buClr>
              <a:buSzPts val="1600"/>
              <a:buFont typeface="+mj-lt"/>
              <a:buAutoNum type="arabicPeriod"/>
            </a:pPr>
            <a:r>
              <a:rPr lang="en-US" sz="2000">
                <a:solidFill>
                  <a:schemeClr val="bg1"/>
                </a:solidFill>
                <a:latin typeface="Times New Roman"/>
                <a:ea typeface="Times New Roman"/>
                <a:cs typeface="Times New Roman"/>
                <a:sym typeface="Times New Roman"/>
              </a:rPr>
              <a:t>The Ponzi Scheme Authority. (2022, February 10). </a:t>
            </a:r>
            <a:r>
              <a:rPr lang="en-US" sz="2000" err="1">
                <a:solidFill>
                  <a:schemeClr val="bg1"/>
                </a:solidFill>
                <a:latin typeface="Times New Roman"/>
                <a:ea typeface="Times New Roman"/>
                <a:cs typeface="Times New Roman"/>
                <a:sym typeface="Times New Roman"/>
              </a:rPr>
              <a:t>Ponzitracker</a:t>
            </a:r>
            <a:r>
              <a:rPr lang="en-US" sz="2000">
                <a:solidFill>
                  <a:schemeClr val="bg1"/>
                </a:solidFill>
                <a:latin typeface="Times New Roman"/>
                <a:ea typeface="Times New Roman"/>
                <a:cs typeface="Times New Roman"/>
                <a:sym typeface="Times New Roman"/>
              </a:rPr>
              <a:t>. </a:t>
            </a:r>
            <a:r>
              <a:rPr lang="en-US" sz="2000" err="1">
                <a:solidFill>
                  <a:schemeClr val="bg1"/>
                </a:solidFill>
                <a:latin typeface="Times New Roman"/>
                <a:ea typeface="Times New Roman"/>
                <a:cs typeface="Times New Roman"/>
                <a:sym typeface="Times New Roman"/>
              </a:rPr>
              <a:t>Ponzitracker</a:t>
            </a:r>
            <a:r>
              <a:rPr lang="en-US" sz="2000">
                <a:solidFill>
                  <a:schemeClr val="bg1"/>
                </a:solidFill>
                <a:latin typeface="Times New Roman"/>
                <a:ea typeface="Times New Roman"/>
                <a:cs typeface="Times New Roman"/>
                <a:sym typeface="Times New Roman"/>
              </a:rPr>
              <a:t>. </a:t>
            </a:r>
            <a:r>
              <a:rPr lang="en-US" sz="2000">
                <a:solidFill>
                  <a:schemeClr val="bg1"/>
                </a:solidFill>
                <a:latin typeface="Times New Roman"/>
                <a:ea typeface="Times New Roman"/>
                <a:cs typeface="Times New Roman"/>
                <a:sym typeface="Times New Roman"/>
                <a:hlinkClick r:id="rId5"/>
              </a:rPr>
              <a:t>https://www.ponzitracker.com</a:t>
            </a:r>
            <a:endParaRPr lang="en-US" sz="2000">
              <a:solidFill>
                <a:schemeClr val="bg1"/>
              </a:solidFill>
              <a:latin typeface="Times New Roman"/>
              <a:ea typeface="Times New Roman"/>
              <a:cs typeface="Times New Roman"/>
              <a:sym typeface="Times New Roman"/>
            </a:endParaRPr>
          </a:p>
          <a:p>
            <a:pPr marL="609600" indent="-406400">
              <a:lnSpc>
                <a:spcPct val="150000"/>
              </a:lnSpc>
              <a:spcBef>
                <a:spcPts val="1300"/>
              </a:spcBef>
              <a:spcAft>
                <a:spcPts val="1300"/>
              </a:spcAft>
              <a:buClr>
                <a:srgbClr val="FFFFFF"/>
              </a:buClr>
              <a:buSzPts val="1600"/>
              <a:buFont typeface="+mj-lt"/>
              <a:buAutoNum type="arabicPeriod"/>
            </a:pPr>
            <a:r>
              <a:rPr lang="en-US" sz="2000" err="1">
                <a:solidFill>
                  <a:schemeClr val="bg1"/>
                </a:solidFill>
                <a:latin typeface="Times New Roman"/>
                <a:ea typeface="Times New Roman"/>
                <a:cs typeface="Times New Roman"/>
                <a:sym typeface="Times New Roman"/>
              </a:rPr>
              <a:t>Galletta</a:t>
            </a:r>
            <a:r>
              <a:rPr lang="en-US" sz="2000">
                <a:solidFill>
                  <a:schemeClr val="bg1"/>
                </a:solidFill>
                <a:latin typeface="Times New Roman"/>
                <a:ea typeface="Times New Roman"/>
                <a:cs typeface="Times New Roman"/>
                <a:sym typeface="Times New Roman"/>
              </a:rPr>
              <a:t>, L., &amp; </a:t>
            </a:r>
            <a:r>
              <a:rPr lang="en-US" sz="2000" err="1">
                <a:solidFill>
                  <a:schemeClr val="bg1"/>
                </a:solidFill>
                <a:latin typeface="Times New Roman"/>
                <a:ea typeface="Times New Roman"/>
                <a:cs typeface="Times New Roman"/>
                <a:sym typeface="Times New Roman"/>
              </a:rPr>
              <a:t>Pinelli</a:t>
            </a:r>
            <a:r>
              <a:rPr lang="en-US" sz="2000">
                <a:solidFill>
                  <a:schemeClr val="bg1"/>
                </a:solidFill>
                <a:latin typeface="Times New Roman"/>
                <a:ea typeface="Times New Roman"/>
                <a:cs typeface="Times New Roman"/>
                <a:sym typeface="Times New Roman"/>
              </a:rPr>
              <a:t>, F. (2023). Sharpening Ponzi Schemes Detection on </a:t>
            </a:r>
            <a:r>
              <a:rPr lang="en-US" sz="2000" err="1">
                <a:solidFill>
                  <a:schemeClr val="bg1"/>
                </a:solidFill>
                <a:latin typeface="Times New Roman"/>
                <a:ea typeface="Times New Roman"/>
                <a:cs typeface="Times New Roman"/>
                <a:sym typeface="Times New Roman"/>
              </a:rPr>
              <a:t>Ethereum</a:t>
            </a:r>
            <a:r>
              <a:rPr lang="en-US" sz="2000">
                <a:solidFill>
                  <a:schemeClr val="bg1"/>
                </a:solidFill>
                <a:latin typeface="Times New Roman"/>
                <a:ea typeface="Times New Roman"/>
                <a:cs typeface="Times New Roman"/>
                <a:sym typeface="Times New Roman"/>
              </a:rPr>
              <a:t> with Machine Learning (arXiv:2301.04872). </a:t>
            </a:r>
            <a:r>
              <a:rPr lang="en-US" sz="2000" err="1">
                <a:solidFill>
                  <a:schemeClr val="bg1"/>
                </a:solidFill>
                <a:latin typeface="Times New Roman"/>
                <a:ea typeface="Times New Roman"/>
                <a:cs typeface="Times New Roman"/>
                <a:sym typeface="Times New Roman"/>
              </a:rPr>
              <a:t>arXiv</a:t>
            </a:r>
            <a:r>
              <a:rPr lang="en-US" sz="2000">
                <a:solidFill>
                  <a:schemeClr val="bg1"/>
                </a:solidFill>
                <a:latin typeface="Times New Roman"/>
                <a:ea typeface="Times New Roman"/>
                <a:cs typeface="Times New Roman"/>
                <a:sym typeface="Times New Roman"/>
              </a:rPr>
              <a:t>. </a:t>
            </a:r>
            <a:r>
              <a:rPr lang="en-US" sz="2000">
                <a:solidFill>
                  <a:schemeClr val="bg1"/>
                </a:solidFill>
                <a:latin typeface="Times New Roman"/>
                <a:ea typeface="Times New Roman"/>
                <a:cs typeface="Times New Roman"/>
                <a:sym typeface="Times New Roman"/>
                <a:hlinkClick r:id="rId6"/>
              </a:rPr>
              <a:t>https://doi.org/10.48550/arXiv.2301.04872</a:t>
            </a:r>
            <a:endParaRPr lang="en-US" sz="2000">
              <a:solidFill>
                <a:schemeClr val="bg1"/>
              </a:solidFill>
              <a:latin typeface="Times New Roman"/>
              <a:ea typeface="Times New Roman"/>
              <a:cs typeface="Times New Roman"/>
              <a:sym typeface="Times New Roman"/>
            </a:endParaRPr>
          </a:p>
        </p:txBody>
      </p:sp>
      <p:sp>
        <p:nvSpPr>
          <p:cNvPr id="7"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818464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0"/>
        <p:cNvGrpSpPr/>
        <p:nvPr/>
      </p:nvGrpSpPr>
      <p:grpSpPr>
        <a:xfrm>
          <a:off x="0" y="0"/>
          <a:ext cx="0" cy="0"/>
          <a:chOff x="0" y="0"/>
          <a:chExt cx="0" cy="0"/>
        </a:xfrm>
      </p:grpSpPr>
      <p:sp>
        <p:nvSpPr>
          <p:cNvPr id="2" name="Title 1">
            <a:extLst>
              <a:ext uri="{FF2B5EF4-FFF2-40B4-BE49-F238E27FC236}">
                <a16:creationId xmlns:a16="http://schemas.microsoft.com/office/drawing/2014/main" id="{A15216AA-99EE-F91B-0422-7AFF1CA97D8C}"/>
              </a:ext>
            </a:extLst>
          </p:cNvPr>
          <p:cNvSpPr>
            <a:spLocks noGrp="1"/>
          </p:cNvSpPr>
          <p:nvPr>
            <p:ph type="title"/>
          </p:nvPr>
        </p:nvSpPr>
        <p:spPr/>
        <p:txBody>
          <a:bodyPr/>
          <a:lstStyle/>
          <a:p>
            <a:r>
              <a:rPr lang="en-US" sz="3600" b="1">
                <a:solidFill>
                  <a:srgbClr val="FFAB40"/>
                </a:solidFill>
                <a:latin typeface="Times New Roman"/>
                <a:ea typeface="Times New Roman"/>
                <a:cs typeface="Times New Roman"/>
                <a:sym typeface="Times New Roman"/>
              </a:rPr>
              <a:t>Thank You</a:t>
            </a:r>
            <a:endParaRPr lang="en-US" sz="3600">
              <a:solidFill>
                <a:schemeClr val="bg1"/>
              </a:solidFill>
            </a:endParaRPr>
          </a:p>
        </p:txBody>
      </p:sp>
      <p:grpSp>
        <p:nvGrpSpPr>
          <p:cNvPr id="3" name="Google Shape;498;p25"/>
          <p:cNvGrpSpPr/>
          <p:nvPr/>
        </p:nvGrpSpPr>
        <p:grpSpPr>
          <a:xfrm>
            <a:off x="7322383" y="2497746"/>
            <a:ext cx="1279009" cy="685600"/>
            <a:chOff x="3961923" y="2486317"/>
            <a:chExt cx="364415" cy="220936"/>
          </a:xfrm>
        </p:grpSpPr>
        <p:sp>
          <p:nvSpPr>
            <p:cNvPr id="4" name="Google Shape;499;p25"/>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rgbClr val="060644"/>
            </a:solidFill>
            <a:ln w="9525"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dk1"/>
                </a:solidFill>
                <a:latin typeface="Calibri"/>
                <a:ea typeface="Calibri"/>
                <a:cs typeface="Calibri"/>
                <a:sym typeface="Calibri"/>
              </a:endParaRPr>
            </a:p>
          </p:txBody>
        </p:sp>
        <p:sp>
          <p:nvSpPr>
            <p:cNvPr id="5" name="Google Shape;500;p25"/>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rgbClr val="060644"/>
            </a:solidFill>
            <a:ln w="9525"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dk1"/>
                </a:solidFill>
                <a:latin typeface="Calibri"/>
                <a:ea typeface="Calibri"/>
                <a:cs typeface="Calibri"/>
                <a:sym typeface="Calibri"/>
              </a:endParaRPr>
            </a:p>
          </p:txBody>
        </p:sp>
        <p:sp>
          <p:nvSpPr>
            <p:cNvPr id="6" name="Google Shape;501;p25"/>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rgbClr val="060644"/>
            </a:solidFill>
            <a:ln w="9525"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dk1"/>
                </a:solidFill>
                <a:latin typeface="Calibri"/>
                <a:ea typeface="Calibri"/>
                <a:cs typeface="Calibri"/>
                <a:sym typeface="Calibri"/>
              </a:endParaRPr>
            </a:p>
          </p:txBody>
        </p:sp>
        <p:sp>
          <p:nvSpPr>
            <p:cNvPr id="7" name="Google Shape;502;p25"/>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rgbClr val="060644"/>
            </a:solidFill>
            <a:ln w="9525"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dk1"/>
                </a:solidFill>
                <a:latin typeface="Calibri"/>
                <a:ea typeface="Calibri"/>
                <a:cs typeface="Calibri"/>
                <a:sym typeface="Calibri"/>
              </a:endParaRPr>
            </a:p>
          </p:txBody>
        </p:sp>
      </p:grpSp>
      <p:sp>
        <p:nvSpPr>
          <p:cNvPr id="8" name="Slide Number Placeholder 7"/>
          <p:cNvSpPr>
            <a:spLocks noGrp="1"/>
          </p:cNvSpPr>
          <p:nvPr>
            <p:ph type="sldNum" idx="12"/>
          </p:nvPr>
        </p:nvSpPr>
        <p:spPr/>
        <p:txBody>
          <a:bodyPr/>
          <a:lstStyle/>
          <a:p>
            <a:fld id="{00000000-1234-1234-1234-123412341234}" type="slidenum">
              <a:rPr lang="en-US" smtClean="0"/>
              <a:pPr/>
              <a:t>42</a:t>
            </a:fld>
            <a:endParaRPr lang="en-US"/>
          </a:p>
        </p:txBody>
      </p:sp>
    </p:spTree>
    <p:extLst>
      <p:ext uri="{BB962C8B-B14F-4D97-AF65-F5344CB8AC3E}">
        <p14:creationId xmlns:p14="http://schemas.microsoft.com/office/powerpoint/2010/main" val="1754491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0"/>
        <p:cNvGrpSpPr/>
        <p:nvPr/>
      </p:nvGrpSpPr>
      <p:grpSpPr>
        <a:xfrm>
          <a:off x="0" y="0"/>
          <a:ext cx="0" cy="0"/>
          <a:chOff x="0" y="0"/>
          <a:chExt cx="0" cy="0"/>
        </a:xfrm>
      </p:grpSpPr>
      <p:sp>
        <p:nvSpPr>
          <p:cNvPr id="2" name="Title 1">
            <a:extLst>
              <a:ext uri="{FF2B5EF4-FFF2-40B4-BE49-F238E27FC236}">
                <a16:creationId xmlns:a16="http://schemas.microsoft.com/office/drawing/2014/main" id="{A15216AA-99EE-F91B-0422-7AFF1CA97D8C}"/>
              </a:ext>
            </a:extLst>
          </p:cNvPr>
          <p:cNvSpPr>
            <a:spLocks noGrp="1"/>
          </p:cNvSpPr>
          <p:nvPr>
            <p:ph type="title"/>
          </p:nvPr>
        </p:nvSpPr>
        <p:spPr>
          <a:xfrm>
            <a:off x="261258" y="787736"/>
            <a:ext cx="3879667" cy="1122300"/>
          </a:xfrm>
        </p:spPr>
        <p:txBody>
          <a:bodyPr/>
          <a:lstStyle/>
          <a:p>
            <a:r>
              <a:rPr lang="en-US" sz="3600" b="1">
                <a:solidFill>
                  <a:srgbClr val="FFAB40"/>
                </a:solidFill>
                <a:latin typeface="Times New Roman"/>
                <a:ea typeface="Times New Roman"/>
                <a:cs typeface="Times New Roman"/>
                <a:sym typeface="Times New Roman"/>
              </a:rPr>
              <a:t>Next Stop</a:t>
            </a:r>
            <a:endParaRPr lang="en-US" sz="3600">
              <a:solidFill>
                <a:schemeClr val="bg1"/>
              </a:solidFill>
            </a:endParaRPr>
          </a:p>
        </p:txBody>
      </p:sp>
      <p:pic>
        <p:nvPicPr>
          <p:cNvPr id="8" name="Picture 7"/>
          <p:cNvPicPr>
            <a:picLocks noChangeAspect="1"/>
          </p:cNvPicPr>
          <p:nvPr/>
        </p:nvPicPr>
        <p:blipFill rotWithShape="1">
          <a:blip r:embed="rId3"/>
          <a:srcRect l="-1" t="73392" r="59372" b="1"/>
          <a:stretch/>
        </p:blipFill>
        <p:spPr>
          <a:xfrm>
            <a:off x="845742" y="4684141"/>
            <a:ext cx="2380476" cy="1532165"/>
          </a:xfrm>
          <a:prstGeom prst="rect">
            <a:avLst/>
          </a:prstGeom>
        </p:spPr>
      </p:pic>
      <p:pic>
        <p:nvPicPr>
          <p:cNvPr id="9" name="Picture 8"/>
          <p:cNvPicPr>
            <a:picLocks noChangeAspect="1"/>
          </p:cNvPicPr>
          <p:nvPr/>
        </p:nvPicPr>
        <p:blipFill>
          <a:blip r:embed="rId4"/>
          <a:stretch>
            <a:fillRect/>
          </a:stretch>
        </p:blipFill>
        <p:spPr>
          <a:xfrm>
            <a:off x="6258922" y="1095102"/>
            <a:ext cx="4876800" cy="4876800"/>
          </a:xfrm>
          <a:prstGeom prst="rect">
            <a:avLst/>
          </a:prstGeom>
        </p:spPr>
      </p:pic>
      <p:sp>
        <p:nvSpPr>
          <p:cNvPr id="10" name="Slide Number Placeholder 9"/>
          <p:cNvSpPr>
            <a:spLocks noGrp="1"/>
          </p:cNvSpPr>
          <p:nvPr>
            <p:ph type="sldNum" idx="12"/>
          </p:nvPr>
        </p:nvSpPr>
        <p:spPr/>
        <p:txBody>
          <a:bodyPr/>
          <a:lstStyle/>
          <a:p>
            <a:fld id="{00000000-1234-1234-1234-123412341234}" type="slidenum">
              <a:rPr lang="en-US" smtClean="0"/>
              <a:pPr/>
              <a:t>43</a:t>
            </a:fld>
            <a:endParaRPr lang="en-US"/>
          </a:p>
        </p:txBody>
      </p:sp>
    </p:spTree>
    <p:extLst>
      <p:ext uri="{BB962C8B-B14F-4D97-AF65-F5344CB8AC3E}">
        <p14:creationId xmlns:p14="http://schemas.microsoft.com/office/powerpoint/2010/main" val="107405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3a888b8d87_0_434"/>
          <p:cNvSpPr txBox="1"/>
          <p:nvPr/>
        </p:nvSpPr>
        <p:spPr>
          <a:xfrm>
            <a:off x="0" y="4277983"/>
            <a:ext cx="12192000" cy="2554505"/>
          </a:xfrm>
          <a:prstGeom prst="rect">
            <a:avLst/>
          </a:prstGeom>
          <a:noFill/>
          <a:ln>
            <a:noFill/>
          </a:ln>
        </p:spPr>
        <p:txBody>
          <a:bodyPr spcFirstLastPara="1" wrap="square" lIns="121900" tIns="121900" rIns="121900" bIns="121900" numCol="3" anchor="t" anchorCtr="0">
            <a:spAutoFit/>
          </a:bodyPr>
          <a:lstStyle/>
          <a:p>
            <a:pPr marL="546100" indent="-342900">
              <a:lnSpc>
                <a:spcPct val="150000"/>
              </a:lnSpc>
              <a:buClr>
                <a:srgbClr val="FFFFFF"/>
              </a:buClr>
              <a:buSzPts val="1600"/>
              <a:buAutoNum type="arabicPeriod"/>
            </a:pPr>
            <a:r>
              <a:rPr lang="en-US" sz="2000">
                <a:solidFill>
                  <a:srgbClr val="FFFFFF"/>
                </a:solidFill>
                <a:latin typeface="Times New Roman"/>
                <a:ea typeface="Times New Roman"/>
                <a:cs typeface="Times New Roman"/>
                <a:sym typeface="Times New Roman"/>
              </a:rPr>
              <a:t>Designing machine learning models that can detect malicious binary files</a:t>
            </a:r>
          </a:p>
          <a:p>
            <a:pPr marL="546100" indent="-342900">
              <a:lnSpc>
                <a:spcPct val="150000"/>
              </a:lnSpc>
              <a:buClr>
                <a:srgbClr val="FFFFFF"/>
              </a:buClr>
              <a:buSzPts val="1600"/>
              <a:buAutoNum type="arabicPeriod"/>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AutoNum type="arabicPeriod"/>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AutoNum type="arabicPeriod"/>
            </a:pPr>
            <a:r>
              <a:rPr lang="en-US" sz="2000">
                <a:solidFill>
                  <a:srgbClr val="FFFFFF"/>
                </a:solidFill>
                <a:latin typeface="Times New Roman"/>
                <a:ea typeface="Times New Roman"/>
                <a:cs typeface="Times New Roman"/>
                <a:sym typeface="Times New Roman"/>
              </a:rPr>
              <a:t>Measuring the performance of the machine learning models on the adversaries who are aware of the detection</a:t>
            </a:r>
          </a:p>
          <a:p>
            <a:pPr marL="546100" indent="-342900">
              <a:lnSpc>
                <a:spcPct val="150000"/>
              </a:lnSpc>
              <a:buClr>
                <a:srgbClr val="FFFFFF"/>
              </a:buClr>
              <a:buSzPts val="1600"/>
              <a:buAutoNum type="arabicPeriod"/>
            </a:pPr>
            <a:endParaRPr lang="en-US" sz="2000">
              <a:solidFill>
                <a:srgbClr val="FFFFFF"/>
              </a:solidFill>
              <a:latin typeface="Times New Roman"/>
              <a:ea typeface="Times New Roman"/>
              <a:cs typeface="Times New Roman"/>
              <a:sym typeface="Times New Roman"/>
            </a:endParaRPr>
          </a:p>
          <a:p>
            <a:pPr marL="546100" indent="-342900">
              <a:lnSpc>
                <a:spcPct val="150000"/>
              </a:lnSpc>
              <a:buClr>
                <a:srgbClr val="FFFFFF"/>
              </a:buClr>
              <a:buSzPts val="1600"/>
              <a:buAutoNum type="arabicPeriod"/>
            </a:pPr>
            <a:r>
              <a:rPr lang="en-US" sz="2000">
                <a:solidFill>
                  <a:srgbClr val="FFFFFF"/>
                </a:solidFill>
                <a:latin typeface="Times New Roman"/>
                <a:ea typeface="Times New Roman"/>
                <a:cs typeface="Times New Roman"/>
                <a:sym typeface="Times New Roman"/>
              </a:rPr>
              <a:t>Improve the performance by retraining the ML model with evasion samples</a:t>
            </a:r>
          </a:p>
          <a:p>
            <a:pPr marL="203200">
              <a:lnSpc>
                <a:spcPct val="150000"/>
              </a:lnSpc>
              <a:buClr>
                <a:srgbClr val="FFFFFF"/>
              </a:buClr>
              <a:buSzPts val="1600"/>
            </a:pPr>
            <a:endParaRPr lang="en-US" sz="2000">
              <a:solidFill>
                <a:srgbClr val="FFFFFF"/>
              </a:solidFill>
              <a:latin typeface="Times New Roman"/>
              <a:ea typeface="Times New Roman"/>
              <a:cs typeface="Times New Roman"/>
              <a:sym typeface="Times New Roman"/>
            </a:endParaRPr>
          </a:p>
        </p:txBody>
      </p:sp>
      <p:sp>
        <p:nvSpPr>
          <p:cNvPr id="193" name="Google Shape;193;g23a888b8d87_0_434"/>
          <p:cNvSpPr txBox="1">
            <a:spLocks noGrp="1"/>
          </p:cNvSpPr>
          <p:nvPr>
            <p:ph type="title"/>
          </p:nvPr>
        </p:nvSpPr>
        <p:spPr>
          <a:xfrm>
            <a:off x="1223550" y="90275"/>
            <a:ext cx="9744900" cy="846600"/>
          </a:xfrm>
          <a:prstGeom prst="rect">
            <a:avLst/>
          </a:prstGeom>
        </p:spPr>
        <p:txBody>
          <a:bodyPr spcFirstLastPara="1" wrap="square" lIns="121900" tIns="121900" rIns="121900" bIns="121900" anchor="t" anchorCtr="0">
            <a:noAutofit/>
          </a:bodyPr>
          <a:lstStyle/>
          <a:p>
            <a:pPr algn="ctr"/>
            <a:r>
              <a:rPr lang="en-US" sz="2700" b="1">
                <a:solidFill>
                  <a:srgbClr val="FFAB40"/>
                </a:solidFill>
                <a:latin typeface="Times New Roman"/>
                <a:ea typeface="Times New Roman"/>
                <a:cs typeface="Times New Roman"/>
                <a:sym typeface="Times New Roman"/>
              </a:rPr>
              <a:t>Project challenges</a:t>
            </a:r>
            <a:endParaRPr sz="2700" b="1">
              <a:solidFill>
                <a:srgbClr val="FFAB40"/>
              </a:solidFill>
              <a:latin typeface="Times New Roman"/>
              <a:ea typeface="Times New Roman"/>
              <a:cs typeface="Times New Roman"/>
              <a:sym typeface="Times New Roman"/>
            </a:endParaRPr>
          </a:p>
        </p:txBody>
      </p:sp>
      <p:sp>
        <p:nvSpPr>
          <p:cNvPr id="8"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3"/>
              </a:rPr>
              <a:t>Vector sources</a:t>
            </a:r>
            <a:endParaRPr sz="800">
              <a:solidFill>
                <a:schemeClr val="lt1"/>
              </a:solidFill>
              <a:latin typeface="Times New Roman"/>
              <a:ea typeface="Times New Roman"/>
              <a:cs typeface="Times New Roman"/>
              <a:sym typeface="Times New Roman"/>
            </a:endParaRPr>
          </a:p>
        </p:txBody>
      </p:sp>
      <p:pic>
        <p:nvPicPr>
          <p:cNvPr id="6" name="Picture 5"/>
          <p:cNvPicPr>
            <a:picLocks noChangeAspect="1"/>
          </p:cNvPicPr>
          <p:nvPr/>
        </p:nvPicPr>
        <p:blipFill>
          <a:blip r:embed="rId4"/>
          <a:stretch>
            <a:fillRect/>
          </a:stretch>
        </p:blipFill>
        <p:spPr>
          <a:xfrm>
            <a:off x="4654550" y="1202407"/>
            <a:ext cx="2743200" cy="2743200"/>
          </a:xfrm>
          <a:prstGeom prst="rect">
            <a:avLst/>
          </a:prstGeom>
        </p:spPr>
      </p:pic>
      <p:pic>
        <p:nvPicPr>
          <p:cNvPr id="9" name="Picture 8"/>
          <p:cNvPicPr>
            <a:picLocks noChangeAspect="1"/>
          </p:cNvPicPr>
          <p:nvPr/>
        </p:nvPicPr>
        <p:blipFill>
          <a:blip r:embed="rId5"/>
          <a:stretch>
            <a:fillRect/>
          </a:stretch>
        </p:blipFill>
        <p:spPr>
          <a:xfrm>
            <a:off x="639092" y="1308100"/>
            <a:ext cx="2743200" cy="2743200"/>
          </a:xfrm>
          <a:prstGeom prst="rect">
            <a:avLst/>
          </a:prstGeom>
        </p:spPr>
      </p:pic>
      <p:pic>
        <p:nvPicPr>
          <p:cNvPr id="10" name="Picture 9"/>
          <p:cNvPicPr>
            <a:picLocks noChangeAspect="1"/>
          </p:cNvPicPr>
          <p:nvPr/>
        </p:nvPicPr>
        <p:blipFill>
          <a:blip r:embed="rId6"/>
          <a:stretch>
            <a:fillRect/>
          </a:stretch>
        </p:blipFill>
        <p:spPr>
          <a:xfrm>
            <a:off x="8559800" y="925183"/>
            <a:ext cx="2743200" cy="2743200"/>
          </a:xfrm>
          <a:prstGeom prst="rect">
            <a:avLst/>
          </a:prstGeom>
        </p:spPr>
      </p:pic>
      <p:sp>
        <p:nvSpPr>
          <p:cNvPr id="11" name="Slide Number Placeholder 10"/>
          <p:cNvSpPr>
            <a:spLocks noGrp="1"/>
          </p:cNvSpPr>
          <p:nvPr>
            <p:ph type="sldNum" idx="12"/>
          </p:nvPr>
        </p:nvSpPr>
        <p:spPr/>
        <p:txBody>
          <a:bodyPr/>
          <a:lstStyle/>
          <a:p>
            <a:fld id="{00000000-1234-1234-1234-123412341234}"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7"/>
        <p:cNvGrpSpPr/>
        <p:nvPr/>
      </p:nvGrpSpPr>
      <p:grpSpPr>
        <a:xfrm>
          <a:off x="0" y="0"/>
          <a:ext cx="0" cy="0"/>
          <a:chOff x="0" y="0"/>
          <a:chExt cx="0" cy="0"/>
        </a:xfrm>
      </p:grpSpPr>
      <p:sp>
        <p:nvSpPr>
          <p:cNvPr id="198" name="Google Shape;198;g23a888b8d87_0_511"/>
          <p:cNvSpPr txBox="1"/>
          <p:nvPr/>
        </p:nvSpPr>
        <p:spPr>
          <a:xfrm>
            <a:off x="7460700" y="1540327"/>
            <a:ext cx="4509900" cy="4734589"/>
          </a:xfrm>
          <a:prstGeom prst="rect">
            <a:avLst/>
          </a:prstGeom>
          <a:noFill/>
          <a:ln>
            <a:noFill/>
          </a:ln>
        </p:spPr>
        <p:txBody>
          <a:bodyPr spcFirstLastPara="1" wrap="square" lIns="121900" tIns="121900" rIns="121900" bIns="121900" anchor="t" anchorCtr="0">
            <a:spAutoFit/>
          </a:bodyPr>
          <a:lstStyle/>
          <a:p>
            <a:pPr marL="609600" indent="-406400">
              <a:lnSpc>
                <a:spcPct val="150000"/>
              </a:lnSpc>
              <a:buClr>
                <a:srgbClr val="FFFFFF"/>
              </a:buClr>
              <a:buSzPts val="1600"/>
              <a:buFont typeface="Times New Roman"/>
              <a:buChar char="●"/>
            </a:pPr>
            <a:r>
              <a:rPr lang="en-US" sz="2000">
                <a:solidFill>
                  <a:srgbClr val="FFFFFF"/>
                </a:solidFill>
                <a:latin typeface="Times New Roman"/>
                <a:ea typeface="Times New Roman"/>
                <a:cs typeface="Times New Roman"/>
                <a:sym typeface="Times New Roman"/>
              </a:rPr>
              <a:t>To address malware identification problem, we have used a machine learning technique(s) that can learn the patterns in the binary files and make a classification as to whether the file is malicious or not.</a:t>
            </a:r>
            <a:endParaRPr sz="2000">
              <a:solidFill>
                <a:srgbClr val="FFFFFF"/>
              </a:solidFill>
              <a:latin typeface="Times New Roman"/>
              <a:ea typeface="Times New Roman"/>
              <a:cs typeface="Times New Roman"/>
              <a:sym typeface="Times New Roman"/>
            </a:endParaRPr>
          </a:p>
          <a:p>
            <a:pPr marL="609600" indent="-406400">
              <a:lnSpc>
                <a:spcPct val="150000"/>
              </a:lnSpc>
              <a:spcBef>
                <a:spcPts val="1300"/>
              </a:spcBef>
              <a:spcAft>
                <a:spcPts val="1300"/>
              </a:spcAft>
              <a:buClr>
                <a:srgbClr val="FFFFFF"/>
              </a:buClr>
              <a:buSzPts val="1600"/>
              <a:buFont typeface="Times New Roman"/>
              <a:buChar char="●"/>
            </a:pPr>
            <a:r>
              <a:rPr lang="en-US" sz="2000">
                <a:solidFill>
                  <a:srgbClr val="FFFFFF"/>
                </a:solidFill>
                <a:latin typeface="Times New Roman"/>
                <a:ea typeface="Times New Roman"/>
                <a:cs typeface="Times New Roman"/>
                <a:sym typeface="Times New Roman"/>
              </a:rPr>
              <a:t>The trained machine learning model is further used to identify smart Ponzi contracts.</a:t>
            </a:r>
            <a:endParaRPr sz="2000">
              <a:solidFill>
                <a:srgbClr val="FFFFFF"/>
              </a:solidFill>
              <a:latin typeface="Times New Roman"/>
              <a:ea typeface="Times New Roman"/>
              <a:cs typeface="Times New Roman"/>
              <a:sym typeface="Times New Roman"/>
            </a:endParaRPr>
          </a:p>
        </p:txBody>
      </p:sp>
      <p:sp>
        <p:nvSpPr>
          <p:cNvPr id="199" name="Google Shape;199;g23a888b8d87_0_511"/>
          <p:cNvSpPr txBox="1">
            <a:spLocks noGrp="1"/>
          </p:cNvSpPr>
          <p:nvPr>
            <p:ph type="title"/>
          </p:nvPr>
        </p:nvSpPr>
        <p:spPr>
          <a:xfrm>
            <a:off x="1223550" y="90275"/>
            <a:ext cx="9744900" cy="846600"/>
          </a:xfrm>
          <a:prstGeom prst="rect">
            <a:avLst/>
          </a:prstGeom>
        </p:spPr>
        <p:txBody>
          <a:bodyPr spcFirstLastPara="1" wrap="square" lIns="121900" tIns="121900" rIns="121900" bIns="121900" anchor="t" anchorCtr="0">
            <a:noAutofit/>
          </a:bodyPr>
          <a:lstStyle/>
          <a:p>
            <a:pPr algn="ctr"/>
            <a:r>
              <a:rPr lang="en-US" sz="2700" b="1">
                <a:solidFill>
                  <a:srgbClr val="FFAB40"/>
                </a:solidFill>
                <a:latin typeface="Times New Roman"/>
                <a:ea typeface="Times New Roman"/>
                <a:cs typeface="Times New Roman"/>
                <a:sym typeface="Times New Roman"/>
              </a:rPr>
              <a:t>Proposed detection methods</a:t>
            </a:r>
            <a:endParaRPr sz="2700" b="1">
              <a:solidFill>
                <a:srgbClr val="FFAB40"/>
              </a:solidFill>
              <a:latin typeface="Times New Roman"/>
              <a:ea typeface="Times New Roman"/>
              <a:cs typeface="Times New Roman"/>
              <a:sym typeface="Times New Roman"/>
            </a:endParaRPr>
          </a:p>
        </p:txBody>
      </p:sp>
      <p:pic>
        <p:nvPicPr>
          <p:cNvPr id="200" name="Google Shape;200;g23a888b8d87_0_511"/>
          <p:cNvPicPr preferRelativeResize="0"/>
          <p:nvPr/>
        </p:nvPicPr>
        <p:blipFill rotWithShape="1">
          <a:blip r:embed="rId3">
            <a:alphaModFix/>
          </a:blip>
          <a:srcRect/>
          <a:stretch/>
        </p:blipFill>
        <p:spPr>
          <a:xfrm>
            <a:off x="172469" y="1540324"/>
            <a:ext cx="7212563" cy="3261642"/>
          </a:xfrm>
          <a:prstGeom prst="rect">
            <a:avLst/>
          </a:prstGeom>
          <a:noFill/>
          <a:ln>
            <a:noFill/>
          </a:ln>
        </p:spPr>
      </p:pic>
      <p:sp>
        <p:nvSpPr>
          <p:cNvPr id="8" name="Google Shape;165;g23a888b8d87_0_277"/>
          <p:cNvSpPr txBox="1"/>
          <p:nvPr/>
        </p:nvSpPr>
        <p:spPr>
          <a:xfrm>
            <a:off x="11379200" y="6563909"/>
            <a:ext cx="940499" cy="369291"/>
          </a:xfrm>
          <a:prstGeom prst="rect">
            <a:avLst/>
          </a:prstGeom>
          <a:noFill/>
          <a:ln>
            <a:noFill/>
          </a:ln>
        </p:spPr>
        <p:txBody>
          <a:bodyPr spcFirstLastPara="1" wrap="square" lIns="121900" tIns="121900" rIns="121900" bIns="121900" anchor="t" anchorCtr="0">
            <a:spAutoFit/>
          </a:bodyPr>
          <a:lstStyle/>
          <a:p>
            <a:pPr algn="ctr"/>
            <a:r>
              <a:rPr lang="en-US" sz="800" b="1" u="sng">
                <a:solidFill>
                  <a:schemeClr val="hlink"/>
                </a:solidFill>
                <a:latin typeface="Times New Roman"/>
                <a:ea typeface="Times New Roman"/>
                <a:cs typeface="Times New Roman"/>
                <a:sym typeface="Times New Roman"/>
                <a:hlinkClick r:id="rId4"/>
              </a:rPr>
              <a:t>Image source</a:t>
            </a:r>
            <a:endParaRPr sz="800">
              <a:solidFill>
                <a:schemeClr val="lt1"/>
              </a:solidFill>
              <a:latin typeface="Times New Roman"/>
              <a:ea typeface="Times New Roman"/>
              <a:cs typeface="Times New Roman"/>
              <a:sym typeface="Times New Roman"/>
            </a:endParaRPr>
          </a:p>
        </p:txBody>
      </p:sp>
      <p:sp>
        <p:nvSpPr>
          <p:cNvPr id="2" name="Slide Number Placeholder 1"/>
          <p:cNvSpPr>
            <a:spLocks noGrp="1"/>
          </p:cNvSpPr>
          <p:nvPr>
            <p:ph type="sldNum" idx="12"/>
          </p:nvPr>
        </p:nvSpPr>
        <p:spPr/>
        <p:txBody>
          <a:bodyPr/>
          <a:lstStyle/>
          <a:p>
            <a:fld id="{00000000-1234-1234-1234-123412341234}"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04"/>
        <p:cNvGrpSpPr/>
        <p:nvPr/>
      </p:nvGrpSpPr>
      <p:grpSpPr>
        <a:xfrm>
          <a:off x="0" y="0"/>
          <a:ext cx="0" cy="0"/>
          <a:chOff x="0" y="0"/>
          <a:chExt cx="0" cy="0"/>
        </a:xfrm>
      </p:grpSpPr>
      <p:sp>
        <p:nvSpPr>
          <p:cNvPr id="205" name="Google Shape;205;g23a888b8d87_0_520"/>
          <p:cNvSpPr txBox="1">
            <a:spLocks noGrp="1"/>
          </p:cNvSpPr>
          <p:nvPr>
            <p:ph type="body" idx="1"/>
          </p:nvPr>
        </p:nvSpPr>
        <p:spPr>
          <a:xfrm>
            <a:off x="284575" y="1335150"/>
            <a:ext cx="4572000" cy="3939500"/>
          </a:xfrm>
          <a:prstGeom prst="rect">
            <a:avLst/>
          </a:prstGeom>
        </p:spPr>
        <p:txBody>
          <a:bodyPr spcFirstLastPara="1" wrap="square" lIns="121900" tIns="121900" rIns="121900" bIns="121900" anchor="t" anchorCtr="0">
            <a:spAutoFit/>
          </a:bodyPr>
          <a:lstStyle/>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Publicly available dataset from </a:t>
            </a:r>
            <a:r>
              <a:rPr lang="en-US" sz="2000" err="1">
                <a:solidFill>
                  <a:srgbClr val="FFFFFF"/>
                </a:solidFill>
                <a:latin typeface="Times New Roman"/>
                <a:ea typeface="Times New Roman"/>
                <a:cs typeface="Times New Roman"/>
                <a:sym typeface="Times New Roman"/>
              </a:rPr>
              <a:t>Kaggle</a:t>
            </a:r>
            <a:r>
              <a:rPr lang="en-US" sz="2000">
                <a:solidFill>
                  <a:srgbClr val="FFFFFF"/>
                </a:solidFill>
                <a:latin typeface="Times New Roman"/>
                <a:ea typeface="Times New Roman"/>
                <a:cs typeface="Times New Roman"/>
                <a:sym typeface="Times New Roman"/>
              </a:rPr>
              <a:t> called </a:t>
            </a:r>
            <a:r>
              <a:rPr lang="en-US" sz="2000">
                <a:solidFill>
                  <a:srgbClr val="FFE8CA"/>
                </a:solidFill>
                <a:latin typeface="Times New Roman"/>
                <a:ea typeface="Times New Roman"/>
                <a:cs typeface="Times New Roman"/>
                <a:sym typeface="Times New Roman"/>
              </a:rPr>
              <a:t>“Malware As Images”</a:t>
            </a:r>
            <a:endParaRPr lang="en-US" sz="2000">
              <a:solidFill>
                <a:srgbClr val="FFFFFF"/>
              </a:solidFill>
              <a:latin typeface="Times New Roman"/>
              <a:ea typeface="Times New Roman"/>
              <a:cs typeface="Times New Roman"/>
              <a:sym typeface="Times New Roman"/>
            </a:endParaRPr>
          </a:p>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Rather than having the files in raw executable format, we found a dataset that has these executables in image format</a:t>
            </a:r>
            <a:endParaRPr sz="2000">
              <a:solidFill>
                <a:srgbClr val="FFFFFF"/>
              </a:solidFill>
              <a:latin typeface="Times New Roman"/>
              <a:ea typeface="Times New Roman"/>
              <a:cs typeface="Times New Roman"/>
              <a:sym typeface="Times New Roman"/>
            </a:endParaRPr>
          </a:p>
          <a:p>
            <a:pPr indent="-355600">
              <a:lnSpc>
                <a:spcPct val="150000"/>
              </a:lnSpc>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Has images labeled as benign and malignant files</a:t>
            </a:r>
            <a:endParaRPr sz="2000">
              <a:solidFill>
                <a:srgbClr val="FFFFFF"/>
              </a:solidFill>
              <a:latin typeface="Times New Roman"/>
              <a:ea typeface="Times New Roman"/>
              <a:cs typeface="Times New Roman"/>
              <a:sym typeface="Times New Roman"/>
            </a:endParaRPr>
          </a:p>
        </p:txBody>
      </p:sp>
      <p:sp>
        <p:nvSpPr>
          <p:cNvPr id="206" name="Google Shape;206;g23a888b8d87_0_520"/>
          <p:cNvSpPr txBox="1">
            <a:spLocks noGrp="1"/>
          </p:cNvSpPr>
          <p:nvPr>
            <p:ph type="title"/>
          </p:nvPr>
        </p:nvSpPr>
        <p:spPr>
          <a:xfrm>
            <a:off x="1223550" y="90275"/>
            <a:ext cx="9744900" cy="846600"/>
          </a:xfrm>
          <a:prstGeom prst="rect">
            <a:avLst/>
          </a:prstGeom>
        </p:spPr>
        <p:txBody>
          <a:bodyPr spcFirstLastPara="1" wrap="square" lIns="121900" tIns="121900" rIns="121900" bIns="121900" anchor="t" anchorCtr="0">
            <a:noAutofit/>
          </a:bodyPr>
          <a:lstStyle/>
          <a:p>
            <a:pPr algn="ctr"/>
            <a:r>
              <a:rPr lang="en-US" sz="2700" b="1">
                <a:solidFill>
                  <a:srgbClr val="FFAB40"/>
                </a:solidFill>
                <a:latin typeface="Times New Roman"/>
                <a:ea typeface="Times New Roman"/>
                <a:cs typeface="Times New Roman"/>
                <a:sym typeface="Times New Roman"/>
              </a:rPr>
              <a:t>Malware dataset</a:t>
            </a:r>
            <a:endParaRPr sz="2700" b="1">
              <a:solidFill>
                <a:srgbClr val="FFAB40"/>
              </a:solidFill>
              <a:latin typeface="Times New Roman"/>
              <a:ea typeface="Times New Roman"/>
              <a:cs typeface="Times New Roman"/>
              <a:sym typeface="Times New Roman"/>
            </a:endParaRPr>
          </a:p>
          <a:p>
            <a:pPr algn="ctr"/>
            <a:r>
              <a:rPr lang="en-US" sz="1300" b="1" i="1">
                <a:solidFill>
                  <a:srgbClr val="FFE8CA"/>
                </a:solidFill>
                <a:latin typeface="Times New Roman"/>
                <a:ea typeface="Times New Roman"/>
                <a:cs typeface="Times New Roman"/>
                <a:sym typeface="Times New Roman"/>
              </a:rPr>
              <a:t>Malware detection - Data description</a:t>
            </a:r>
            <a:endParaRPr sz="1300" b="1" i="1">
              <a:solidFill>
                <a:srgbClr val="FFE8CA"/>
              </a:solidFill>
              <a:latin typeface="Times New Roman"/>
              <a:ea typeface="Times New Roman"/>
              <a:cs typeface="Times New Roman"/>
              <a:sym typeface="Times New Roman"/>
            </a:endParaRPr>
          </a:p>
          <a:p>
            <a:pPr algn="ctr"/>
            <a:endParaRPr sz="2700" b="1">
              <a:solidFill>
                <a:srgbClr val="FFAB40"/>
              </a:solidFill>
              <a:latin typeface="Times New Roman"/>
              <a:ea typeface="Times New Roman"/>
              <a:cs typeface="Times New Roman"/>
              <a:sym typeface="Times New Roman"/>
            </a:endParaRPr>
          </a:p>
          <a:p>
            <a:pPr algn="ctr"/>
            <a:endParaRPr sz="2700" b="1">
              <a:solidFill>
                <a:srgbClr val="FFAB40"/>
              </a:solidFill>
              <a:latin typeface="Times New Roman"/>
              <a:ea typeface="Times New Roman"/>
              <a:cs typeface="Times New Roman"/>
              <a:sym typeface="Times New Roman"/>
            </a:endParaRPr>
          </a:p>
        </p:txBody>
      </p:sp>
      <p:grpSp>
        <p:nvGrpSpPr>
          <p:cNvPr id="207" name="Google Shape;207;g23a888b8d87_0_520"/>
          <p:cNvGrpSpPr/>
          <p:nvPr/>
        </p:nvGrpSpPr>
        <p:grpSpPr>
          <a:xfrm>
            <a:off x="4984666" y="1379420"/>
            <a:ext cx="6781200" cy="4615500"/>
            <a:chOff x="4984666" y="1608020"/>
            <a:chExt cx="6781200" cy="4615500"/>
          </a:xfrm>
        </p:grpSpPr>
        <p:pic>
          <p:nvPicPr>
            <p:cNvPr id="208" name="Google Shape;208;g23a888b8d87_0_520"/>
            <p:cNvPicPr preferRelativeResize="0"/>
            <p:nvPr/>
          </p:nvPicPr>
          <p:blipFill rotWithShape="1">
            <a:blip r:embed="rId3">
              <a:alphaModFix/>
            </a:blip>
            <a:srcRect/>
            <a:stretch/>
          </p:blipFill>
          <p:spPr>
            <a:xfrm>
              <a:off x="4984667" y="1608020"/>
              <a:ext cx="1243077" cy="487128"/>
            </a:xfrm>
            <a:prstGeom prst="rect">
              <a:avLst/>
            </a:prstGeom>
            <a:noFill/>
            <a:ln w="9525" cap="flat" cmpd="sng">
              <a:solidFill>
                <a:schemeClr val="lt1"/>
              </a:solidFill>
              <a:prstDash val="solid"/>
              <a:round/>
              <a:headEnd type="none" w="sm" len="sm"/>
              <a:tailEnd type="none" w="sm" len="sm"/>
            </a:ln>
          </p:spPr>
        </p:pic>
        <p:sp>
          <p:nvSpPr>
            <p:cNvPr id="209" name="Google Shape;209;g23a888b8d87_0_520"/>
            <p:cNvSpPr/>
            <p:nvPr/>
          </p:nvSpPr>
          <p:spPr>
            <a:xfrm>
              <a:off x="4984666" y="1608020"/>
              <a:ext cx="6781200" cy="46155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210" name="Google Shape;210;g23a888b8d87_0_520"/>
            <p:cNvSpPr/>
            <p:nvPr/>
          </p:nvSpPr>
          <p:spPr>
            <a:xfrm>
              <a:off x="5281128" y="2188652"/>
              <a:ext cx="6372900" cy="37521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pic>
          <p:nvPicPr>
            <p:cNvPr id="211" name="Google Shape;211;g23a888b8d87_0_520"/>
            <p:cNvPicPr preferRelativeResize="0"/>
            <p:nvPr/>
          </p:nvPicPr>
          <p:blipFill rotWithShape="1">
            <a:blip r:embed="rId4">
              <a:alphaModFix/>
            </a:blip>
            <a:srcRect/>
            <a:stretch/>
          </p:blipFill>
          <p:spPr>
            <a:xfrm>
              <a:off x="5410263" y="2217938"/>
              <a:ext cx="2527707" cy="581422"/>
            </a:xfrm>
            <a:prstGeom prst="rect">
              <a:avLst/>
            </a:prstGeom>
            <a:noFill/>
            <a:ln w="9525" cap="flat" cmpd="sng">
              <a:solidFill>
                <a:schemeClr val="lt1"/>
              </a:solidFill>
              <a:prstDash val="solid"/>
              <a:round/>
              <a:headEnd type="none" w="sm" len="sm"/>
              <a:tailEnd type="none" w="sm" len="sm"/>
            </a:ln>
          </p:spPr>
        </p:pic>
        <p:pic>
          <p:nvPicPr>
            <p:cNvPr id="212" name="Google Shape;212;g23a888b8d87_0_520"/>
            <p:cNvPicPr preferRelativeResize="0"/>
            <p:nvPr/>
          </p:nvPicPr>
          <p:blipFill rotWithShape="1">
            <a:blip r:embed="rId5">
              <a:alphaModFix/>
            </a:blip>
            <a:srcRect l="34090" r="35477"/>
            <a:stretch/>
          </p:blipFill>
          <p:spPr>
            <a:xfrm>
              <a:off x="5606206" y="3091911"/>
              <a:ext cx="2750800" cy="2349844"/>
            </a:xfrm>
            <a:prstGeom prst="rect">
              <a:avLst/>
            </a:prstGeom>
            <a:noFill/>
            <a:ln w="9525" cap="flat" cmpd="sng">
              <a:solidFill>
                <a:schemeClr val="lt1"/>
              </a:solidFill>
              <a:prstDash val="solid"/>
              <a:round/>
              <a:headEnd type="none" w="sm" len="sm"/>
              <a:tailEnd type="none" w="sm" len="sm"/>
            </a:ln>
          </p:spPr>
        </p:pic>
        <p:pic>
          <p:nvPicPr>
            <p:cNvPr id="213" name="Google Shape;213;g23a888b8d87_0_520"/>
            <p:cNvPicPr preferRelativeResize="0"/>
            <p:nvPr/>
          </p:nvPicPr>
          <p:blipFill rotWithShape="1">
            <a:blip r:embed="rId5">
              <a:alphaModFix/>
            </a:blip>
            <a:srcRect l="64925" r="3532"/>
            <a:stretch/>
          </p:blipFill>
          <p:spPr>
            <a:xfrm>
              <a:off x="8631691" y="3091910"/>
              <a:ext cx="2820213" cy="2349843"/>
            </a:xfrm>
            <a:prstGeom prst="rect">
              <a:avLst/>
            </a:prstGeom>
            <a:noFill/>
            <a:ln w="9525" cap="flat" cmpd="sng">
              <a:solidFill>
                <a:schemeClr val="lt1"/>
              </a:solidFill>
              <a:prstDash val="solid"/>
              <a:round/>
              <a:headEnd type="none" w="sm" len="sm"/>
              <a:tailEnd type="none" w="sm" len="sm"/>
            </a:ln>
          </p:spPr>
        </p:pic>
      </p:grpSp>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220" name="Google Shape;220;g23a888b8d87_0_0"/>
          <p:cNvSpPr txBox="1"/>
          <p:nvPr/>
        </p:nvSpPr>
        <p:spPr>
          <a:xfrm>
            <a:off x="841590" y="6120890"/>
            <a:ext cx="9064410" cy="400069"/>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sz="2000">
                <a:solidFill>
                  <a:schemeClr val="bg1"/>
                </a:solidFill>
                <a:latin typeface="Times New Roman" panose="02020603050405020304" pitchFamily="18" charset="0"/>
                <a:ea typeface="Calibri"/>
                <a:cs typeface="Times New Roman" panose="02020603050405020304" pitchFamily="18" charset="0"/>
                <a:sym typeface="Calibri"/>
              </a:rPr>
              <a:t>The data is fairly well distributed among the two classes</a:t>
            </a:r>
            <a:endParaRPr sz="200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221" name="Google Shape;221;g23a888b8d87_0_0"/>
          <p:cNvPicPr preferRelativeResize="0"/>
          <p:nvPr/>
        </p:nvPicPr>
        <p:blipFill>
          <a:blip r:embed="rId3">
            <a:alphaModFix/>
          </a:blip>
          <a:stretch>
            <a:fillRect/>
          </a:stretch>
        </p:blipFill>
        <p:spPr>
          <a:xfrm>
            <a:off x="841590" y="1270100"/>
            <a:ext cx="9243660" cy="4717600"/>
          </a:xfrm>
          <a:prstGeom prst="rect">
            <a:avLst/>
          </a:prstGeom>
          <a:noFill/>
          <a:ln w="28575" cap="flat" cmpd="sng">
            <a:solidFill>
              <a:schemeClr val="accent6">
                <a:lumMod val="50000"/>
              </a:schemeClr>
            </a:solidFill>
            <a:prstDash val="solid"/>
            <a:miter lim="8000"/>
            <a:headEnd type="none" w="sm" len="sm"/>
            <a:tailEnd type="none" w="sm" len="sm"/>
          </a:ln>
        </p:spPr>
      </p:pic>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Dataset</a:t>
            </a:r>
            <a:br>
              <a:rPr lang="en-US" sz="2700" b="1">
                <a:solidFill>
                  <a:srgbClr val="FFAB40"/>
                </a:solidFill>
                <a:latin typeface="Times New Roman"/>
                <a:ea typeface="Times New Roman"/>
                <a:cs typeface="Times New Roman"/>
                <a:sym typeface="Times New Roman"/>
              </a:rPr>
            </a:br>
            <a:r>
              <a:rPr lang="en-US" sz="1300" b="1" i="1">
                <a:solidFill>
                  <a:srgbClr val="FFE8CA"/>
                </a:solidFill>
                <a:latin typeface="Times New Roman"/>
                <a:ea typeface="Times New Roman"/>
                <a:cs typeface="Times New Roman"/>
                <a:sym typeface="Times New Roman"/>
              </a:rPr>
              <a:t>Malware detection - Data understanding</a:t>
            </a:r>
            <a:endParaRPr lang="en-US" sz="2700" b="1">
              <a:solidFill>
                <a:srgbClr val="FFAB40"/>
              </a:solidFill>
              <a:latin typeface="Times New Roman"/>
              <a:ea typeface="Times New Roman"/>
              <a:cs typeface="Times New Roman"/>
              <a:sym typeface="Times New Roman"/>
            </a:endParaRPr>
          </a:p>
        </p:txBody>
      </p:sp>
      <p:sp>
        <p:nvSpPr>
          <p:cNvPr id="7"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sp>
        <p:nvSpPr>
          <p:cNvPr id="6" name="Google Shape;206;g23a888b8d87_0_520"/>
          <p:cNvSpPr txBox="1">
            <a:spLocks/>
          </p:cNvSpPr>
          <p:nvPr/>
        </p:nvSpPr>
        <p:spPr>
          <a:xfrm>
            <a:off x="1223550" y="90275"/>
            <a:ext cx="9744900" cy="846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a:solidFill>
                  <a:srgbClr val="FFAB40"/>
                </a:solidFill>
                <a:latin typeface="Times New Roman"/>
                <a:ea typeface="Times New Roman"/>
                <a:cs typeface="Times New Roman"/>
                <a:sym typeface="Times New Roman"/>
              </a:rPr>
              <a:t>Dataset</a:t>
            </a:r>
            <a:br>
              <a:rPr lang="en-US" sz="2700" b="1">
                <a:solidFill>
                  <a:srgbClr val="FFAB40"/>
                </a:solidFill>
                <a:latin typeface="Times New Roman"/>
                <a:ea typeface="Times New Roman"/>
                <a:cs typeface="Times New Roman"/>
                <a:sym typeface="Times New Roman"/>
              </a:rPr>
            </a:br>
            <a:r>
              <a:rPr lang="en-US" sz="1300" b="1" i="1">
                <a:solidFill>
                  <a:srgbClr val="FFE8CA"/>
                </a:solidFill>
                <a:latin typeface="Times New Roman"/>
                <a:ea typeface="Times New Roman"/>
                <a:cs typeface="Times New Roman"/>
                <a:sym typeface="Times New Roman"/>
              </a:rPr>
              <a:t>Malware detection - Data understanding</a:t>
            </a:r>
            <a:endParaRPr lang="en-US" sz="2700" b="1">
              <a:solidFill>
                <a:srgbClr val="FFAB40"/>
              </a:solidFill>
              <a:latin typeface="Times New Roman"/>
              <a:ea typeface="Times New Roman"/>
              <a:cs typeface="Times New Roman"/>
              <a:sym typeface="Times New Roman"/>
            </a:endParaRPr>
          </a:p>
        </p:txBody>
      </p:sp>
      <p:pic>
        <p:nvPicPr>
          <p:cNvPr id="5" name="Google Shape;229;g23a888b8d87_0_13"/>
          <p:cNvPicPr preferRelativeResize="0"/>
          <p:nvPr/>
        </p:nvPicPr>
        <p:blipFill>
          <a:blip r:embed="rId3">
            <a:alphaModFix/>
          </a:blip>
          <a:stretch>
            <a:fillRect/>
          </a:stretch>
        </p:blipFill>
        <p:spPr>
          <a:xfrm>
            <a:off x="546475" y="1532252"/>
            <a:ext cx="11099050" cy="3793500"/>
          </a:xfrm>
          <a:prstGeom prst="rect">
            <a:avLst/>
          </a:prstGeom>
          <a:noFill/>
          <a:ln>
            <a:noFill/>
          </a:ln>
        </p:spPr>
      </p:pic>
      <p:sp>
        <p:nvSpPr>
          <p:cNvPr id="7" name="Slide Number Placeholder 3"/>
          <p:cNvSpPr>
            <a:spLocks noGrp="1"/>
          </p:cNvSpPr>
          <p:nvPr>
            <p:ph type="sldNum" idx="12"/>
          </p:nvPr>
        </p:nvSpPr>
        <p:spPr>
          <a:xfrm>
            <a:off x="11296611" y="6217622"/>
            <a:ext cx="731700" cy="524700"/>
          </a:xfrm>
        </p:spPr>
        <p:txBody>
          <a:bodyPr/>
          <a:lstStyle/>
          <a:p>
            <a:fld id="{00000000-1234-1234-1234-123412341234}" type="slidenum">
              <a:rPr lang="en-US" smtClean="0"/>
              <a:pPr/>
              <a:t>9</a:t>
            </a:fld>
            <a:endParaRPr lang="en-US"/>
          </a:p>
        </p:txBody>
      </p:sp>
    </p:spTree>
    <p:extLst>
      <p:ext uri="{BB962C8B-B14F-4D97-AF65-F5344CB8AC3E}">
        <p14:creationId xmlns:p14="http://schemas.microsoft.com/office/powerpoint/2010/main" val="204858070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43</Notes>
  <HiddenSlides>0</HiddenSlide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Office Theme</vt:lpstr>
      <vt:lpstr>Simple Light</vt:lpstr>
      <vt:lpstr>PowerPoint Presentation</vt:lpstr>
      <vt:lpstr>Types of malicious binary files</vt:lpstr>
      <vt:lpstr>Motivation Malware detection  </vt:lpstr>
      <vt:lpstr>Motivation Smart Ponzi contract detection</vt:lpstr>
      <vt:lpstr>Project challenges</vt:lpstr>
      <vt:lpstr>Proposed detection methods</vt:lpstr>
      <vt:lpstr>Malware dataset Malware detection - Data description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K-folds training on original smart contracts data</vt:lpstr>
      <vt:lpstr>PowerPoint Presentation</vt:lpstr>
      <vt:lpstr>PowerPoint Presentation</vt:lpstr>
      <vt:lpstr>PowerPoint Presentation</vt:lpstr>
      <vt:lpstr>PowerPoint Presentation</vt:lpstr>
      <vt:lpstr>PowerPoint Presentation</vt:lpstr>
      <vt:lpstr>K-folds validation on edited smart contracts data</vt:lpstr>
      <vt:lpstr>PowerPoint Presentation</vt:lpstr>
      <vt:lpstr>PowerPoint Presentation</vt:lpstr>
      <vt:lpstr>PowerPoint Presentation</vt:lpstr>
      <vt:lpstr>PowerPoint Presentation</vt:lpstr>
      <vt:lpstr>K-folds re-training on edited smart contracts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Next Stop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Natoo, Purva;Enosh Nyarige</dc:creator>
  <cp:revision>2</cp:revision>
  <dcterms:created xsi:type="dcterms:W3CDTF">2022-10-13T02:10:11Z</dcterms:created>
  <dcterms:modified xsi:type="dcterms:W3CDTF">2023-05-16T17:19:13Z</dcterms:modified>
</cp:coreProperties>
</file>